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47" r:id="rId2"/>
    <p:sldId id="354" r:id="rId3"/>
    <p:sldId id="355" r:id="rId4"/>
    <p:sldId id="356" r:id="rId5"/>
    <p:sldId id="357" r:id="rId6"/>
    <p:sldId id="358" r:id="rId7"/>
    <p:sldId id="360" r:id="rId8"/>
    <p:sldId id="364" r:id="rId9"/>
    <p:sldId id="361" r:id="rId10"/>
    <p:sldId id="362" r:id="rId11"/>
    <p:sldId id="363" r:id="rId12"/>
    <p:sldId id="365" r:id="rId13"/>
    <p:sldId id="366" r:id="rId14"/>
    <p:sldId id="368" r:id="rId15"/>
    <p:sldId id="369" r:id="rId16"/>
    <p:sldId id="348" r:id="rId1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F"/>
    <a:srgbClr val="FFAA00"/>
    <a:srgbClr val="0D2AB9"/>
    <a:srgbClr val="FFFF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0" autoAdjust="0"/>
    <p:restoredTop sz="93808" autoAdjust="0"/>
  </p:normalViewPr>
  <p:slideViewPr>
    <p:cSldViewPr>
      <p:cViewPr varScale="1">
        <p:scale>
          <a:sx n="66" d="100"/>
          <a:sy n="66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noProof="1"/>
            </a:lvl1pPr>
          </a:lstStyle>
          <a:p>
            <a:pPr>
              <a:defRPr/>
            </a:pPr>
            <a:fld id="{504DD0F2-8B49-4F59-8F2E-B4D39472967D}" type="datetimeFigureOut">
              <a:rPr lang="zh-CN" altLang="en-US"/>
              <a:pPr>
                <a:defRPr/>
              </a:pPr>
              <a:t>2023/1/7</a:t>
            </a:fld>
            <a:endParaRPr lang="zh-CN" altLang="en-US"/>
          </a:p>
        </p:txBody>
      </p:sp>
      <p:sp>
        <p:nvSpPr>
          <p:cNvPr id="348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/>
            </a:lvl1pPr>
          </a:lstStyle>
          <a:p>
            <a:pPr>
              <a:defRPr/>
            </a:pPr>
            <a:fld id="{D0298D6C-CF68-4687-AB17-BDA0061F099E}" type="slidenum">
              <a:rPr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93802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298D6C-CF68-4687-AB17-BDA0061F099E}" type="slidenum">
              <a:rPr lang="en-US" altLang="zh-CN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238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0">
            <a:extLst>
              <a:ext uri="{FF2B5EF4-FFF2-40B4-BE49-F238E27FC236}">
                <a16:creationId xmlns="" xmlns:a16="http://schemas.microsoft.com/office/drawing/2014/main" id="{108F95E3-496F-4E9D-93E9-E07ED3BA11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 dirty="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 dirty="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DFC3A7DE-1C67-4D69-BAC0-CA13CFF26DC2}"/>
              </a:ext>
            </a:extLst>
          </p:cNvPr>
          <p:cNvSpPr/>
          <p:nvPr userDrawn="1"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38C766E9-E209-421E-A8DC-E100343EFF89}"/>
              </a:ext>
            </a:extLst>
          </p:cNvPr>
          <p:cNvSpPr/>
          <p:nvPr userDrawn="1"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9E3FCF2-FD08-4380-B483-FBFE448CD00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223838"/>
            <a:ext cx="5040312" cy="468858"/>
          </a:xfrm>
          <a:prstGeom prst="rect">
            <a:avLst/>
          </a:prstGeom>
        </p:spPr>
        <p:txBody>
          <a:bodyPr/>
          <a:lstStyle>
            <a:lvl1pPr>
              <a:buNone/>
              <a:defRPr sz="28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zh-CN" altLang="en-US" dirty="0"/>
              <a:t>标题 思源黑体</a:t>
            </a:r>
            <a:r>
              <a:rPr lang="en-US" altLang="zh-CN" dirty="0"/>
              <a:t>28</a:t>
            </a:r>
            <a:r>
              <a:rPr lang="zh-CN" altLang="en-US" dirty="0"/>
              <a:t>号字 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10">
            <a:extLst>
              <a:ext uri="{FF2B5EF4-FFF2-40B4-BE49-F238E27FC236}">
                <a16:creationId xmlns="" xmlns:a16="http://schemas.microsoft.com/office/drawing/2014/main" id="{0498E3AB-B4DB-4916-A429-FCAF8AC6E9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 dirty="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 dirty="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45210D8E-3C58-41A5-9742-EFE4F1A878CB}"/>
              </a:ext>
            </a:extLst>
          </p:cNvPr>
          <p:cNvSpPr/>
          <p:nvPr userDrawn="1"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E719135A-E1C4-4844-BED9-736749475BE5}"/>
              </a:ext>
            </a:extLst>
          </p:cNvPr>
          <p:cNvSpPr/>
          <p:nvPr userDrawn="1"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6" name="文本框 7">
            <a:extLst>
              <a:ext uri="{FF2B5EF4-FFF2-40B4-BE49-F238E27FC236}">
                <a16:creationId xmlns="" xmlns:a16="http://schemas.microsoft.com/office/drawing/2014/main" id="{DD92E8C2-9622-44A7-A27B-2E64CAC5B7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64845" y="261292"/>
            <a:ext cx="66960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zh-CN" altLang="en-US" sz="2400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1" name="Picture 2" descr="C:\Users\user\Desktop\法大大logo20201012(1)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1240881" y="237950"/>
            <a:ext cx="718822" cy="35941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fadada.com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fadada.com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30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 flipH="1" flipV="1">
            <a:off x="0" y="0"/>
            <a:ext cx="12192000" cy="6300788"/>
          </a:xfrm>
          <a:prstGeom prst="rect">
            <a:avLst/>
          </a:prstGeom>
          <a:solidFill>
            <a:srgbClr val="0000C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14" name="矩形 13"/>
          <p:cNvSpPr/>
          <p:nvPr/>
        </p:nvSpPr>
        <p:spPr>
          <a:xfrm>
            <a:off x="1106488" y="6470650"/>
            <a:ext cx="6096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Copyright © 2020 Shenzhen Fadada Network Technology Co.,Ltd.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6300788"/>
            <a:ext cx="563563" cy="557212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22" name="矩形 21"/>
          <p:cNvSpPr/>
          <p:nvPr/>
        </p:nvSpPr>
        <p:spPr>
          <a:xfrm flipV="1">
            <a:off x="11606213" y="0"/>
            <a:ext cx="585787" cy="6300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15955" y="2500313"/>
            <a:ext cx="78089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待签用户操作指南</a:t>
            </a:r>
            <a:r>
              <a:rPr lang="en-US" altLang="zh-CN" sz="3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-PC</a:t>
            </a:r>
            <a:r>
              <a:rPr lang="zh-CN" altLang="en-US" sz="36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端</a:t>
            </a:r>
          </a:p>
          <a:p>
            <a:pPr eaLnBrk="1" hangingPunct="1"/>
            <a:endParaRPr lang="zh-CN" altLang="en-US" sz="3600" dirty="0">
              <a:solidFill>
                <a:schemeClr val="bg1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727069" y="3335338"/>
            <a:ext cx="65722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2800" dirty="0">
                <a:solidFill>
                  <a:schemeClr val="bg1"/>
                </a:solidFill>
                <a:ea typeface="思源黑体 CN Medium" pitchFamily="34" charset="-122"/>
                <a:cs typeface="Arial" panose="020B0604020202020204" pitchFamily="34" charset="0"/>
              </a:rPr>
              <a:t>签合同，就上法大大</a:t>
            </a:r>
            <a:endParaRPr lang="zh-CN" altLang="zh-CN" sz="2800" dirty="0">
              <a:solidFill>
                <a:schemeClr val="bg1"/>
              </a:solidFill>
              <a:ea typeface="思源黑体 CN Medium" pitchFamily="34" charset="-122"/>
              <a:cs typeface="Arial" panose="020B0604020202020204" pitchFamily="34" charset="0"/>
            </a:endParaRPr>
          </a:p>
          <a:p>
            <a:pPr eaLnBrk="1" hangingPunct="1"/>
            <a:endParaRPr lang="zh-CN" altLang="zh-CN" sz="2800" dirty="0">
              <a:solidFill>
                <a:schemeClr val="bg1"/>
              </a:solidFill>
              <a:ea typeface="思源黑体 CN Medium" pitchFamily="34" charset="-122"/>
              <a:cs typeface="Arial" panose="020B0604020202020204" pitchFamily="34" charset="0"/>
            </a:endParaRPr>
          </a:p>
        </p:txBody>
      </p:sp>
      <p:pic>
        <p:nvPicPr>
          <p:cNvPr id="16" name="Picture 2" descr="C:\Users\user\Desktop\法大大logo2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5493" y="528644"/>
            <a:ext cx="997197" cy="49689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7BA2A35-02DB-4959-8214-606E1262C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企业待签用户</a:t>
            </a:r>
          </a:p>
        </p:txBody>
      </p:sp>
      <p:sp>
        <p:nvSpPr>
          <p:cNvPr id="10" name="文本框 4">
            <a:extLst>
              <a:ext uri="{FF2B5EF4-FFF2-40B4-BE49-F238E27FC236}">
                <a16:creationId xmlns="" xmlns:a16="http://schemas.microsoft.com/office/drawing/2014/main" id="{32C69ACB-0D04-4B8B-B86E-7A9AEF7A7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247689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3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、输入账号（手机号或邮箱）、密码及验证码完成注册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49C385C5-AEAB-4B07-8FD4-CC5889600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3" y="2449014"/>
            <a:ext cx="5400000" cy="2971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文本框 4">
            <a:extLst>
              <a:ext uri="{FF2B5EF4-FFF2-40B4-BE49-F238E27FC236}">
                <a16:creationId xmlns="" xmlns:a16="http://schemas.microsoft.com/office/drawing/2014/main" id="{0ED823EB-DA08-4B10-9446-F56BBCC4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039" y="1247688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4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、手机打开微信或支付宝，“扫一扫”进行实名认证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7EBCD71-318E-4860-89B9-EB013E6AB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039" y="2449014"/>
            <a:ext cx="5400000" cy="3411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0548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文本框 10"/>
          <p:cNvSpPr txBox="1">
            <a:spLocks noChangeArrowheads="1"/>
          </p:cNvSpPr>
          <p:nvPr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 dirty="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 dirty="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505" name="Freeform 25"/>
          <p:cNvSpPr>
            <a:spLocks/>
          </p:cNvSpPr>
          <p:nvPr/>
        </p:nvSpPr>
        <p:spPr bwMode="auto">
          <a:xfrm>
            <a:off x="4205288" y="2009685"/>
            <a:ext cx="60325" cy="4389437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0"/>
              </a:cxn>
              <a:cxn ang="0">
                <a:pos x="0" y="934"/>
              </a:cxn>
              <a:cxn ang="0">
                <a:pos x="72" y="1004"/>
              </a:cxn>
              <a:cxn ang="0">
                <a:pos x="0" y="1076"/>
              </a:cxn>
              <a:cxn ang="0">
                <a:pos x="0" y="2007"/>
              </a:cxn>
              <a:cxn ang="0">
                <a:pos x="12" y="2007"/>
              </a:cxn>
              <a:cxn ang="0">
                <a:pos x="12" y="1169"/>
              </a:cxn>
              <a:cxn ang="0">
                <a:pos x="6" y="1175"/>
              </a:cxn>
              <a:cxn ang="0">
                <a:pos x="6" y="1080"/>
              </a:cxn>
              <a:cxn ang="0">
                <a:pos x="82" y="1004"/>
              </a:cxn>
              <a:cxn ang="0">
                <a:pos x="6" y="928"/>
              </a:cxn>
              <a:cxn ang="0">
                <a:pos x="6" y="834"/>
              </a:cxn>
              <a:cxn ang="0">
                <a:pos x="12" y="840"/>
              </a:cxn>
              <a:cxn ang="0">
                <a:pos x="12" y="0"/>
              </a:cxn>
            </a:cxnLst>
            <a:rect l="0" t="0" r="r" b="b"/>
            <a:pathLst>
              <a:path w="82" h="2007">
                <a:moveTo>
                  <a:pt x="12" y="0"/>
                </a:moveTo>
                <a:lnTo>
                  <a:pt x="0" y="0"/>
                </a:lnTo>
                <a:lnTo>
                  <a:pt x="0" y="934"/>
                </a:lnTo>
                <a:lnTo>
                  <a:pt x="72" y="1004"/>
                </a:lnTo>
                <a:lnTo>
                  <a:pt x="0" y="1076"/>
                </a:lnTo>
                <a:lnTo>
                  <a:pt x="0" y="2007"/>
                </a:lnTo>
                <a:lnTo>
                  <a:pt x="12" y="2007"/>
                </a:lnTo>
                <a:lnTo>
                  <a:pt x="12" y="1169"/>
                </a:lnTo>
                <a:lnTo>
                  <a:pt x="6" y="1175"/>
                </a:lnTo>
                <a:lnTo>
                  <a:pt x="6" y="1080"/>
                </a:lnTo>
                <a:lnTo>
                  <a:pt x="82" y="1004"/>
                </a:lnTo>
                <a:lnTo>
                  <a:pt x="6" y="928"/>
                </a:lnTo>
                <a:lnTo>
                  <a:pt x="6" y="834"/>
                </a:lnTo>
                <a:lnTo>
                  <a:pt x="12" y="840"/>
                </a:lnTo>
                <a:lnTo>
                  <a:pt x="1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42393243-B73F-4F38-9B28-7CEEB3AC14BF}"/>
              </a:ext>
            </a:extLst>
          </p:cNvPr>
          <p:cNvGrpSpPr/>
          <p:nvPr/>
        </p:nvGrpSpPr>
        <p:grpSpPr>
          <a:xfrm>
            <a:off x="2673967" y="2244725"/>
            <a:ext cx="282575" cy="3186113"/>
            <a:chOff x="4205288" y="2244725"/>
            <a:chExt cx="282575" cy="3186113"/>
          </a:xfrm>
        </p:grpSpPr>
        <p:sp>
          <p:nvSpPr>
            <p:cNvPr id="20502" name="Freeform 22"/>
            <p:cNvSpPr>
              <a:spLocks/>
            </p:cNvSpPr>
            <p:nvPr/>
          </p:nvSpPr>
          <p:spPr bwMode="auto">
            <a:xfrm>
              <a:off x="4214813" y="3568700"/>
              <a:ext cx="273050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2" y="170"/>
                </a:cxn>
                <a:cxn ang="0">
                  <a:pos x="0" y="0"/>
                </a:cxn>
              </a:cxnLst>
              <a:rect l="0" t="0" r="r" b="b"/>
              <a:pathLst>
                <a:path w="17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2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3" name="Freeform 23"/>
            <p:cNvSpPr>
              <a:spLocks/>
            </p:cNvSpPr>
            <p:nvPr/>
          </p:nvSpPr>
          <p:spPr bwMode="auto">
            <a:xfrm>
              <a:off x="4214813" y="3568700"/>
              <a:ext cx="273050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2" y="170"/>
                </a:cxn>
                <a:cxn ang="0">
                  <a:pos x="0" y="0"/>
                </a:cxn>
              </a:cxnLst>
              <a:rect l="0" t="0" r="r" b="b"/>
              <a:pathLst>
                <a:path w="17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2" y="17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4" name="Freeform 24"/>
            <p:cNvSpPr>
              <a:spLocks/>
            </p:cNvSpPr>
            <p:nvPr/>
          </p:nvSpPr>
          <p:spPr bwMode="auto">
            <a:xfrm>
              <a:off x="4205288" y="2244725"/>
              <a:ext cx="130175" cy="31861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E9C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6" name="Freeform 26"/>
            <p:cNvSpPr>
              <a:spLocks/>
            </p:cNvSpPr>
            <p:nvPr/>
          </p:nvSpPr>
          <p:spPr bwMode="auto">
            <a:xfrm>
              <a:off x="4214813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7" name="Freeform 27"/>
            <p:cNvSpPr>
              <a:spLocks/>
            </p:cNvSpPr>
            <p:nvPr/>
          </p:nvSpPr>
          <p:spPr bwMode="auto">
            <a:xfrm>
              <a:off x="4214813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3CC7F9DE-8D86-4584-B427-BDAEA236F573}"/>
              </a:ext>
            </a:extLst>
          </p:cNvPr>
          <p:cNvGrpSpPr/>
          <p:nvPr/>
        </p:nvGrpSpPr>
        <p:grpSpPr>
          <a:xfrm>
            <a:off x="5445800" y="2244725"/>
            <a:ext cx="280987" cy="3186113"/>
            <a:chOff x="7686675" y="2244725"/>
            <a:chExt cx="280987" cy="3186113"/>
          </a:xfrm>
        </p:grpSpPr>
        <p:sp>
          <p:nvSpPr>
            <p:cNvPr id="20508" name="Freeform 28"/>
            <p:cNvSpPr>
              <a:spLocks/>
            </p:cNvSpPr>
            <p:nvPr/>
          </p:nvSpPr>
          <p:spPr bwMode="auto">
            <a:xfrm>
              <a:off x="7696200" y="3568700"/>
              <a:ext cx="271462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1" y="170"/>
                </a:cxn>
                <a:cxn ang="0">
                  <a:pos x="0" y="0"/>
                </a:cxn>
              </a:cxnLst>
              <a:rect l="0" t="0" r="r" b="b"/>
              <a:pathLst>
                <a:path w="171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1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9" name="Freeform 29"/>
            <p:cNvSpPr>
              <a:spLocks/>
            </p:cNvSpPr>
            <p:nvPr/>
          </p:nvSpPr>
          <p:spPr bwMode="auto">
            <a:xfrm>
              <a:off x="7696200" y="3568700"/>
              <a:ext cx="271462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1" y="170"/>
                </a:cxn>
                <a:cxn ang="0">
                  <a:pos x="0" y="0"/>
                </a:cxn>
              </a:cxnLst>
              <a:rect l="0" t="0" r="r" b="b"/>
              <a:pathLst>
                <a:path w="171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1" y="17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0" name="Freeform 30"/>
            <p:cNvSpPr>
              <a:spLocks noEditPoints="1"/>
            </p:cNvSpPr>
            <p:nvPr/>
          </p:nvSpPr>
          <p:spPr bwMode="auto">
            <a:xfrm>
              <a:off x="7686675" y="2244725"/>
              <a:ext cx="130175" cy="3186113"/>
            </a:xfrm>
            <a:custGeom>
              <a:avLst/>
              <a:gdLst/>
              <a:ahLst/>
              <a:cxnLst>
                <a:cxn ang="0">
                  <a:pos x="12" y="2007"/>
                </a:cxn>
                <a:cxn ang="0">
                  <a:pos x="12" y="2007"/>
                </a:cxn>
                <a:cxn ang="0">
                  <a:pos x="12" y="200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2007"/>
                  </a:moveTo>
                  <a:lnTo>
                    <a:pt x="12" y="2007"/>
                  </a:lnTo>
                  <a:lnTo>
                    <a:pt x="12" y="2007"/>
                  </a:lnTo>
                  <a:close/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E9C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1" name="Freeform 31"/>
            <p:cNvSpPr>
              <a:spLocks noEditPoints="1"/>
            </p:cNvSpPr>
            <p:nvPr/>
          </p:nvSpPr>
          <p:spPr bwMode="auto">
            <a:xfrm>
              <a:off x="7686675" y="2244725"/>
              <a:ext cx="130175" cy="3186113"/>
            </a:xfrm>
            <a:custGeom>
              <a:avLst/>
              <a:gdLst/>
              <a:ahLst/>
              <a:cxnLst>
                <a:cxn ang="0">
                  <a:pos x="12" y="2007"/>
                </a:cxn>
                <a:cxn ang="0">
                  <a:pos x="12" y="2007"/>
                </a:cxn>
                <a:cxn ang="0">
                  <a:pos x="12" y="200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2007"/>
                  </a:moveTo>
                  <a:lnTo>
                    <a:pt x="12" y="2007"/>
                  </a:lnTo>
                  <a:lnTo>
                    <a:pt x="12" y="2007"/>
                  </a:lnTo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2" name="Freeform 32"/>
            <p:cNvSpPr>
              <a:spLocks/>
            </p:cNvSpPr>
            <p:nvPr/>
          </p:nvSpPr>
          <p:spPr bwMode="auto">
            <a:xfrm>
              <a:off x="7696200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3" name="Freeform 33"/>
            <p:cNvSpPr>
              <a:spLocks/>
            </p:cNvSpPr>
            <p:nvPr/>
          </p:nvSpPr>
          <p:spPr bwMode="auto">
            <a:xfrm>
              <a:off x="7696200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515" name="Freeform 35"/>
          <p:cNvSpPr>
            <a:spLocks/>
          </p:cNvSpPr>
          <p:nvPr/>
        </p:nvSpPr>
        <p:spPr bwMode="auto">
          <a:xfrm>
            <a:off x="11198225" y="2244725"/>
            <a:ext cx="19050" cy="31861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0"/>
              </a:cxn>
              <a:cxn ang="0">
                <a:pos x="0" y="931"/>
              </a:cxn>
              <a:cxn ang="0">
                <a:pos x="0" y="1077"/>
              </a:cxn>
              <a:cxn ang="0">
                <a:pos x="0" y="2007"/>
              </a:cxn>
              <a:cxn ang="0">
                <a:pos x="12" y="2007"/>
              </a:cxn>
              <a:cxn ang="0">
                <a:pos x="12" y="1077"/>
              </a:cxn>
              <a:cxn ang="0">
                <a:pos x="12" y="931"/>
              </a:cxn>
              <a:cxn ang="0">
                <a:pos x="12" y="0"/>
              </a:cxn>
            </a:cxnLst>
            <a:rect l="0" t="0" r="r" b="b"/>
            <a:pathLst>
              <a:path w="12" h="2007">
                <a:moveTo>
                  <a:pt x="12" y="0"/>
                </a:moveTo>
                <a:lnTo>
                  <a:pt x="0" y="0"/>
                </a:lnTo>
                <a:lnTo>
                  <a:pt x="0" y="931"/>
                </a:lnTo>
                <a:lnTo>
                  <a:pt x="0" y="1077"/>
                </a:lnTo>
                <a:lnTo>
                  <a:pt x="0" y="2007"/>
                </a:lnTo>
                <a:lnTo>
                  <a:pt x="12" y="2007"/>
                </a:lnTo>
                <a:lnTo>
                  <a:pt x="12" y="1077"/>
                </a:lnTo>
                <a:lnTo>
                  <a:pt x="12" y="931"/>
                </a:lnTo>
                <a:lnTo>
                  <a:pt x="1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17" name="Freeform 37"/>
          <p:cNvSpPr>
            <a:spLocks/>
          </p:cNvSpPr>
          <p:nvPr/>
        </p:nvSpPr>
        <p:spPr bwMode="auto">
          <a:xfrm>
            <a:off x="876301" y="2244725"/>
            <a:ext cx="17462" cy="31861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0" y="0"/>
              </a:cxn>
              <a:cxn ang="0">
                <a:pos x="0" y="931"/>
              </a:cxn>
              <a:cxn ang="0">
                <a:pos x="0" y="1077"/>
              </a:cxn>
              <a:cxn ang="0">
                <a:pos x="0" y="2007"/>
              </a:cxn>
              <a:cxn ang="0">
                <a:pos x="11" y="2007"/>
              </a:cxn>
              <a:cxn ang="0">
                <a:pos x="11" y="1077"/>
              </a:cxn>
              <a:cxn ang="0">
                <a:pos x="11" y="931"/>
              </a:cxn>
              <a:cxn ang="0">
                <a:pos x="11" y="0"/>
              </a:cxn>
            </a:cxnLst>
            <a:rect l="0" t="0" r="r" b="b"/>
            <a:pathLst>
              <a:path w="11" h="2007">
                <a:moveTo>
                  <a:pt x="11" y="0"/>
                </a:moveTo>
                <a:lnTo>
                  <a:pt x="0" y="0"/>
                </a:lnTo>
                <a:lnTo>
                  <a:pt x="0" y="931"/>
                </a:lnTo>
                <a:lnTo>
                  <a:pt x="0" y="1077"/>
                </a:lnTo>
                <a:lnTo>
                  <a:pt x="0" y="2007"/>
                </a:lnTo>
                <a:lnTo>
                  <a:pt x="11" y="2007"/>
                </a:lnTo>
                <a:lnTo>
                  <a:pt x="11" y="1077"/>
                </a:lnTo>
                <a:lnTo>
                  <a:pt x="11" y="931"/>
                </a:lnTo>
                <a:lnTo>
                  <a:pt x="11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="" xmlns:a16="http://schemas.microsoft.com/office/drawing/2014/main" id="{495731C4-BBD3-414B-B298-15207CA5B19E}"/>
              </a:ext>
            </a:extLst>
          </p:cNvPr>
          <p:cNvSpPr/>
          <p:nvPr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45" name="矩形 44">
            <a:extLst>
              <a:ext uri="{FF2B5EF4-FFF2-40B4-BE49-F238E27FC236}">
                <a16:creationId xmlns="" xmlns:a16="http://schemas.microsoft.com/office/drawing/2014/main" id="{F23AF1B8-D6EB-42BE-96A1-C43C0EE0A6BB}"/>
              </a:ext>
            </a:extLst>
          </p:cNvPr>
          <p:cNvSpPr/>
          <p:nvPr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C9B8D35D-E12B-48F3-A8B6-7B35A69A6B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企业待签用户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9BEB2DDD-2932-4B4A-AAF5-049CA31D1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29" y="2296594"/>
            <a:ext cx="1980293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文本框 4">
            <a:extLst>
              <a:ext uri="{FF2B5EF4-FFF2-40B4-BE49-F238E27FC236}">
                <a16:creationId xmlns="" xmlns:a16="http://schemas.microsoft.com/office/drawing/2014/main" id="{C1C38325-8179-4544-B44E-93B14F9D7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36" y="974164"/>
            <a:ext cx="5544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5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、在手机端完成个人实名认证；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60D06B50-620F-4B36-BBDD-441B5490C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587" y="2248739"/>
            <a:ext cx="1980293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64DD9EAA-1FAD-4B87-B2E8-6BC5325C0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304" y="2244725"/>
            <a:ext cx="2001951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F521A334-DC04-4058-95D6-AEA695AE53DB}"/>
              </a:ext>
            </a:extLst>
          </p:cNvPr>
          <p:cNvGrpSpPr/>
          <p:nvPr/>
        </p:nvGrpSpPr>
        <p:grpSpPr>
          <a:xfrm>
            <a:off x="8251059" y="2244724"/>
            <a:ext cx="280987" cy="3186113"/>
            <a:chOff x="7686675" y="2244725"/>
            <a:chExt cx="280987" cy="3186113"/>
          </a:xfrm>
        </p:grpSpPr>
        <p:sp>
          <p:nvSpPr>
            <p:cNvPr id="56" name="Freeform 28">
              <a:extLst>
                <a:ext uri="{FF2B5EF4-FFF2-40B4-BE49-F238E27FC236}">
                  <a16:creationId xmlns="" xmlns:a16="http://schemas.microsoft.com/office/drawing/2014/main" id="{F0305455-C4AF-4DA2-A2DD-07E65BF68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568700"/>
              <a:ext cx="271462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1" y="170"/>
                </a:cxn>
                <a:cxn ang="0">
                  <a:pos x="0" y="0"/>
                </a:cxn>
              </a:cxnLst>
              <a:rect l="0" t="0" r="r" b="b"/>
              <a:pathLst>
                <a:path w="171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1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9">
              <a:extLst>
                <a:ext uri="{FF2B5EF4-FFF2-40B4-BE49-F238E27FC236}">
                  <a16:creationId xmlns="" xmlns:a16="http://schemas.microsoft.com/office/drawing/2014/main" id="{4493C220-1E83-4B83-9787-F55BCC268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568700"/>
              <a:ext cx="271462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1" y="170"/>
                </a:cxn>
                <a:cxn ang="0">
                  <a:pos x="0" y="0"/>
                </a:cxn>
              </a:cxnLst>
              <a:rect l="0" t="0" r="r" b="b"/>
              <a:pathLst>
                <a:path w="171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1" y="17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0">
              <a:extLst>
                <a:ext uri="{FF2B5EF4-FFF2-40B4-BE49-F238E27FC236}">
                  <a16:creationId xmlns="" xmlns:a16="http://schemas.microsoft.com/office/drawing/2014/main" id="{844730D0-642F-43F8-9C88-48A1912ED1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6675" y="2244725"/>
              <a:ext cx="130175" cy="3186113"/>
            </a:xfrm>
            <a:custGeom>
              <a:avLst/>
              <a:gdLst/>
              <a:ahLst/>
              <a:cxnLst>
                <a:cxn ang="0">
                  <a:pos x="12" y="2007"/>
                </a:cxn>
                <a:cxn ang="0">
                  <a:pos x="12" y="2007"/>
                </a:cxn>
                <a:cxn ang="0">
                  <a:pos x="12" y="200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2007"/>
                  </a:moveTo>
                  <a:lnTo>
                    <a:pt x="12" y="2007"/>
                  </a:lnTo>
                  <a:lnTo>
                    <a:pt x="12" y="2007"/>
                  </a:lnTo>
                  <a:close/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E9C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1">
              <a:extLst>
                <a:ext uri="{FF2B5EF4-FFF2-40B4-BE49-F238E27FC236}">
                  <a16:creationId xmlns="" xmlns:a16="http://schemas.microsoft.com/office/drawing/2014/main" id="{199F2A3D-77C7-471D-BD38-0E551769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6675" y="2244725"/>
              <a:ext cx="130175" cy="3186113"/>
            </a:xfrm>
            <a:custGeom>
              <a:avLst/>
              <a:gdLst/>
              <a:ahLst/>
              <a:cxnLst>
                <a:cxn ang="0">
                  <a:pos x="12" y="2007"/>
                </a:cxn>
                <a:cxn ang="0">
                  <a:pos x="12" y="2007"/>
                </a:cxn>
                <a:cxn ang="0">
                  <a:pos x="12" y="200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2007"/>
                  </a:moveTo>
                  <a:lnTo>
                    <a:pt x="12" y="2007"/>
                  </a:lnTo>
                  <a:lnTo>
                    <a:pt x="12" y="2007"/>
                  </a:lnTo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2">
              <a:extLst>
                <a:ext uri="{FF2B5EF4-FFF2-40B4-BE49-F238E27FC236}">
                  <a16:creationId xmlns="" xmlns:a16="http://schemas.microsoft.com/office/drawing/2014/main" id="{34F0D1E9-C557-4865-AEA5-D73CD2667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3">
              <a:extLst>
                <a:ext uri="{FF2B5EF4-FFF2-40B4-BE49-F238E27FC236}">
                  <a16:creationId xmlns="" xmlns:a16="http://schemas.microsoft.com/office/drawing/2014/main" id="{23771862-D07E-4BE3-A367-C43E00CF2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04E9FF45-CC89-41E0-BDB1-915655075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38" y="2244724"/>
            <a:ext cx="2588671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CCA10580-4010-433D-87AF-76089F230C32}"/>
              </a:ext>
            </a:extLst>
          </p:cNvPr>
          <p:cNvSpPr txBox="1"/>
          <p:nvPr/>
        </p:nvSpPr>
        <p:spPr bwMode="auto">
          <a:xfrm>
            <a:off x="292881" y="1624964"/>
            <a:ext cx="21461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同意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《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数字证书申请及使用协议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》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="" xmlns:a16="http://schemas.microsoft.com/office/drawing/2014/main" id="{24E04C8B-ACEA-46DD-88AB-4713335658E4}"/>
              </a:ext>
            </a:extLst>
          </p:cNvPr>
          <p:cNvSpPr txBox="1"/>
          <p:nvPr/>
        </p:nvSpPr>
        <p:spPr bwMode="auto">
          <a:xfrm>
            <a:off x="3107576" y="1602525"/>
            <a:ext cx="21461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输入姓名、身份证号、手机号及验证码；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="" xmlns:a16="http://schemas.microsoft.com/office/drawing/2014/main" id="{423E58A5-D3E4-4922-B038-A436A849C493}"/>
              </a:ext>
            </a:extLst>
          </p:cNvPr>
          <p:cNvSpPr txBox="1"/>
          <p:nvPr/>
        </p:nvSpPr>
        <p:spPr bwMode="auto">
          <a:xfrm>
            <a:off x="5865226" y="1602524"/>
            <a:ext cx="21461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选择认证方式，腾讯云认证或支付宝认证；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="" xmlns:a16="http://schemas.microsoft.com/office/drawing/2014/main" id="{414E8313-230E-429C-B464-D57620807F3B}"/>
              </a:ext>
            </a:extLst>
          </p:cNvPr>
          <p:cNvSpPr txBox="1"/>
          <p:nvPr/>
        </p:nvSpPr>
        <p:spPr bwMode="auto">
          <a:xfrm>
            <a:off x="8808783" y="1602524"/>
            <a:ext cx="21461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录制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1~2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秒眨眼视频（以腾讯云认证为例）；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774809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7BA2A35-02DB-4959-8214-606E1262C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企业待签用户</a:t>
            </a:r>
          </a:p>
        </p:txBody>
      </p:sp>
      <p:sp>
        <p:nvSpPr>
          <p:cNvPr id="10" name="文本框 4">
            <a:extLst>
              <a:ext uri="{FF2B5EF4-FFF2-40B4-BE49-F238E27FC236}">
                <a16:creationId xmlns="" xmlns:a16="http://schemas.microsoft.com/office/drawing/2014/main" id="{32C69ACB-0D04-4B8B-B86E-7A9AEF7A7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247689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6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、返回电脑端，点击工作台首页的“创建企业”按钮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sp>
        <p:nvSpPr>
          <p:cNvPr id="13" name="文本框 4">
            <a:extLst>
              <a:ext uri="{FF2B5EF4-FFF2-40B4-BE49-F238E27FC236}">
                <a16:creationId xmlns="" xmlns:a16="http://schemas.microsoft.com/office/drawing/2014/main" id="{0ED823EB-DA08-4B10-9446-F56BBCC4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039" y="1247688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7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、输入企业名称、联系邮箱，选择所属行业后完成企业创建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B454C39F-F7E1-4CE0-8254-14CDDE846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15" y="2449013"/>
            <a:ext cx="5400000" cy="1367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6A3DD2CB-A821-42B5-80DC-43D4265EC4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085" y="2449013"/>
            <a:ext cx="5400000" cy="28585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0F1315AC-00FB-436B-9A8A-7E1FF666EC9D}"/>
              </a:ext>
            </a:extLst>
          </p:cNvPr>
          <p:cNvSpPr txBox="1"/>
          <p:nvPr/>
        </p:nvSpPr>
        <p:spPr bwMode="auto">
          <a:xfrm>
            <a:off x="334963" y="5566801"/>
            <a:ext cx="855234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 eaLnBrk="1" hangingPunct="1"/>
            <a:r>
              <a:rPr lang="zh-CN" altLang="en-US" sz="160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特别说明：</a:t>
            </a:r>
            <a:endParaRPr lang="en-US" altLang="zh-CN" sz="1600" dirty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285750" indent="-285750" algn="l" eaLnBrk="1" hangingPunct="1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若发起方在待签方注册前发送合同，则不需要创建企业，系统已自动帮用户创建企业，直接认证即可；</a:t>
            </a:r>
            <a:endParaRPr lang="en-US" altLang="zh-CN" sz="1400" dirty="0">
              <a:solidFill>
                <a:srgbClr val="FF0000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285750" indent="-285750" algn="l" eaLnBrk="1" hangingPunct="1"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rgbClr val="FF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若发起方让待签方先注册认证再发送合同，则需要待签方自行创建企业并完成认证；</a:t>
            </a:r>
          </a:p>
        </p:txBody>
      </p:sp>
    </p:spTree>
    <p:extLst>
      <p:ext uri="{BB962C8B-B14F-4D97-AF65-F5344CB8AC3E}">
        <p14:creationId xmlns:p14="http://schemas.microsoft.com/office/powerpoint/2010/main" val="278547960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7BA2A35-02DB-4959-8214-606E1262C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企业待签用户</a:t>
            </a:r>
          </a:p>
        </p:txBody>
      </p:sp>
      <p:sp>
        <p:nvSpPr>
          <p:cNvPr id="10" name="文本框 4">
            <a:extLst>
              <a:ext uri="{FF2B5EF4-FFF2-40B4-BE49-F238E27FC236}">
                <a16:creationId xmlns="" xmlns:a16="http://schemas.microsoft.com/office/drawing/2014/main" id="{32C69ACB-0D04-4B8B-B86E-7A9AEF7A7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138591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、在控制后台的企业主页中，点击“去认证”按钮（</a:t>
            </a:r>
            <a:r>
              <a:rPr lang="zh-CN" altLang="en-US" dirty="0">
                <a:solidFill>
                  <a:srgbClr val="FF0000"/>
                </a:solidFill>
                <a:latin typeface="思源黑体 CN Regular" pitchFamily="34" charset="-122"/>
                <a:ea typeface="思源黑体 CN Regular" pitchFamily="34" charset="-122"/>
              </a:rPr>
              <a:t>企业认证见企业操作文档，此处略过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）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sp>
        <p:nvSpPr>
          <p:cNvPr id="13" name="文本框 4">
            <a:extLst>
              <a:ext uri="{FF2B5EF4-FFF2-40B4-BE49-F238E27FC236}">
                <a16:creationId xmlns="" xmlns:a16="http://schemas.microsoft.com/office/drawing/2014/main" id="{0ED823EB-DA08-4B10-9446-F56BBCC4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039" y="1138591"/>
            <a:ext cx="5040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9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、认证完成后，在“控制后台”的“印章管理”中制作印章，上传印章或一键生成印章（</a:t>
            </a:r>
            <a:r>
              <a:rPr lang="zh-CN" altLang="en-US" dirty="0">
                <a:solidFill>
                  <a:srgbClr val="FF0000"/>
                </a:solidFill>
                <a:latin typeface="思源黑体 CN Regular" pitchFamily="34" charset="-122"/>
                <a:ea typeface="思源黑体 CN Regular" pitchFamily="34" charset="-122"/>
              </a:rPr>
              <a:t>印章制作见企业操作文档，此处略过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）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E6319033-803A-4753-B301-C31FC7C5F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3" y="2230818"/>
            <a:ext cx="5400000" cy="4387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7E33C3A8-2C9F-4559-B6E0-CF2B91350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039" y="2230818"/>
            <a:ext cx="5400000" cy="396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208415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7BA2A35-02DB-4959-8214-606E1262C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企业待签用户</a:t>
            </a:r>
          </a:p>
        </p:txBody>
      </p:sp>
      <p:sp>
        <p:nvSpPr>
          <p:cNvPr id="10" name="文本框 4">
            <a:extLst>
              <a:ext uri="{FF2B5EF4-FFF2-40B4-BE49-F238E27FC236}">
                <a16:creationId xmlns="" xmlns:a16="http://schemas.microsoft.com/office/drawing/2014/main" id="{32C69ACB-0D04-4B8B-B86E-7A9AEF7A7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252969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10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、回到工作台，点击“待我处理”按钮，找到需要处理的文件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sp>
        <p:nvSpPr>
          <p:cNvPr id="13" name="文本框 4">
            <a:extLst>
              <a:ext uri="{FF2B5EF4-FFF2-40B4-BE49-F238E27FC236}">
                <a16:creationId xmlns="" xmlns:a16="http://schemas.microsoft.com/office/drawing/2014/main" id="{0ED823EB-DA08-4B10-9446-F56BBCC4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039" y="1252969"/>
            <a:ext cx="5040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11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、需要处理的文件可能是直接签署的文件，也可能是需要先填写再签署的文件（此处以需要填写的文件为例）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6E08F565-1609-4E39-BC2C-689253E620D3}"/>
              </a:ext>
            </a:extLst>
          </p:cNvPr>
          <p:cNvGrpSpPr/>
          <p:nvPr/>
        </p:nvGrpSpPr>
        <p:grpSpPr>
          <a:xfrm>
            <a:off x="6457039" y="2459574"/>
            <a:ext cx="5476750" cy="2872516"/>
            <a:chOff x="6457039" y="2459574"/>
            <a:chExt cx="5476750" cy="2872516"/>
          </a:xfrm>
        </p:grpSpPr>
        <p:pic>
          <p:nvPicPr>
            <p:cNvPr id="36" name="图片 35">
              <a:extLst>
                <a:ext uri="{FF2B5EF4-FFF2-40B4-BE49-F238E27FC236}">
                  <a16:creationId xmlns="" xmlns:a16="http://schemas.microsoft.com/office/drawing/2014/main" id="{934C5603-AB30-4E80-985D-2A85D69E0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7039" y="2459574"/>
              <a:ext cx="5400000" cy="19027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8" name="图片 37">
              <a:extLst>
                <a:ext uri="{FF2B5EF4-FFF2-40B4-BE49-F238E27FC236}">
                  <a16:creationId xmlns="" xmlns:a16="http://schemas.microsoft.com/office/drawing/2014/main" id="{BBA11CE3-E4C4-490F-9C33-B27A43C41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00456" y="4179709"/>
              <a:ext cx="1733333" cy="11523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9EC228CA-C8A7-4231-B918-C89C6CB90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962" y="2465826"/>
            <a:ext cx="5400000" cy="2351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639840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7BA2A35-02DB-4959-8214-606E1262C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企业待签用户</a:t>
            </a:r>
          </a:p>
        </p:txBody>
      </p:sp>
      <p:sp>
        <p:nvSpPr>
          <p:cNvPr id="10" name="文本框 4">
            <a:extLst>
              <a:ext uri="{FF2B5EF4-FFF2-40B4-BE49-F238E27FC236}">
                <a16:creationId xmlns="" xmlns:a16="http://schemas.microsoft.com/office/drawing/2014/main" id="{32C69ACB-0D04-4B8B-B86E-7A9AEF7A7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252969"/>
            <a:ext cx="50403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12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、填写合同内容（若为直接签署的文件，可忽略此步骤）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  <a:p>
            <a:pPr eaLnBrk="1" hangingPunct="1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Tips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：当存在签署方未填写合同时，该合同不能签署，所有签署方均填写完成后才能签署。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Regular" pitchFamily="34" charset="-122"/>
              <a:ea typeface="思源黑体 CN Regular" pitchFamily="34" charset="-122"/>
            </a:endParaRPr>
          </a:p>
        </p:txBody>
      </p:sp>
      <p:sp>
        <p:nvSpPr>
          <p:cNvPr id="13" name="文本框 4">
            <a:extLst>
              <a:ext uri="{FF2B5EF4-FFF2-40B4-BE49-F238E27FC236}">
                <a16:creationId xmlns="" xmlns:a16="http://schemas.microsoft.com/office/drawing/2014/main" id="{0ED823EB-DA08-4B10-9446-F56BBCC4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039" y="1252969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13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、签署合同，输入签署验证进行意愿确认即可完成合同签署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2AD8D6D2-C185-4A0D-8A37-F8FB77859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09" y="2459573"/>
            <a:ext cx="5400000" cy="3602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D132456F-99C3-4F19-B772-BBA145EE952E}"/>
              </a:ext>
            </a:extLst>
          </p:cNvPr>
          <p:cNvGrpSpPr/>
          <p:nvPr/>
        </p:nvGrpSpPr>
        <p:grpSpPr>
          <a:xfrm>
            <a:off x="6455793" y="2465572"/>
            <a:ext cx="5400000" cy="2740931"/>
            <a:chOff x="6455793" y="2465572"/>
            <a:chExt cx="5400000" cy="2740931"/>
          </a:xfrm>
        </p:grpSpPr>
        <p:pic>
          <p:nvPicPr>
            <p:cNvPr id="5" name="图片 4">
              <a:extLst>
                <a:ext uri="{FF2B5EF4-FFF2-40B4-BE49-F238E27FC236}">
                  <a16:creationId xmlns="" xmlns:a16="http://schemas.microsoft.com/office/drawing/2014/main" id="{A500042A-EE76-431A-8443-256F4E4A8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5793" y="2465572"/>
              <a:ext cx="5400000" cy="274093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95D5DDA7-2671-41A9-8251-09ADBEF24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28248" y="3717032"/>
              <a:ext cx="1800000" cy="9043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4655466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b="8133"/>
          <a:stretch>
            <a:fillRect/>
          </a:stretch>
        </p:blipFill>
        <p:spPr bwMode="auto">
          <a:xfrm>
            <a:off x="0" y="0"/>
            <a:ext cx="12192000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809588" y="6470650"/>
            <a:ext cx="609600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Shenzhen Fadada Network Technology Co.,Ltd.</a:t>
            </a:r>
            <a:endParaRPr lang="zh-CN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 flipV="1">
            <a:off x="11606213" y="0"/>
            <a:ext cx="585787" cy="6300788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15" name="矩形 14"/>
          <p:cNvSpPr/>
          <p:nvPr/>
        </p:nvSpPr>
        <p:spPr>
          <a:xfrm>
            <a:off x="0" y="6300788"/>
            <a:ext cx="563563" cy="557212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33802" name="文本框 7"/>
          <p:cNvSpPr txBox="1">
            <a:spLocks noChangeArrowheads="1"/>
          </p:cNvSpPr>
          <p:nvPr/>
        </p:nvSpPr>
        <p:spPr bwMode="auto">
          <a:xfrm>
            <a:off x="809588" y="5786438"/>
            <a:ext cx="6696075" cy="29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思源黑体 CN Medium" pitchFamily="34" charset="-122"/>
                <a:ea typeface="思源黑体 CN Medium" pitchFamily="34" charset="-122"/>
              </a:rPr>
              <a:t>深圳法大大网络科技有限公司   </a:t>
            </a:r>
            <a:r>
              <a:rPr lang="zh-CN" altLang="en-US" sz="1000" dirty="0">
                <a:solidFill>
                  <a:schemeClr val="bg1"/>
                </a:solidFill>
                <a:latin typeface="思源黑體 Bold" charset="-120"/>
                <a:ea typeface="思源黑體 Bold" charset="-120"/>
              </a:rPr>
              <a:t>深圳市宝安区壹方中心</a:t>
            </a:r>
            <a:r>
              <a:rPr lang="en-US" altLang="zh-CN" sz="1000" dirty="0">
                <a:solidFill>
                  <a:schemeClr val="bg1"/>
                </a:solidFill>
                <a:latin typeface="思源黑體 Bold" charset="-120"/>
                <a:ea typeface="思源黑體 Bold" charset="-120"/>
              </a:rPr>
              <a:t>B</a:t>
            </a:r>
            <a:r>
              <a:rPr lang="zh-CN" altLang="en-US" sz="1000" dirty="0">
                <a:solidFill>
                  <a:schemeClr val="bg1"/>
                </a:solidFill>
                <a:latin typeface="思源黑體 Bold" charset="-120"/>
                <a:ea typeface="思源黑體 Bold" charset="-120"/>
              </a:rPr>
              <a:t>座</a:t>
            </a:r>
            <a:r>
              <a:rPr lang="en-US" altLang="zh-CN" sz="1000" dirty="0">
                <a:solidFill>
                  <a:schemeClr val="bg1"/>
                </a:solidFill>
                <a:latin typeface="思源黑體 Bold" charset="-120"/>
                <a:ea typeface="思源黑體 Bold" charset="-120"/>
              </a:rPr>
              <a:t>20</a:t>
            </a:r>
            <a:r>
              <a:rPr lang="zh-CN" altLang="en-US" sz="1000" dirty="0">
                <a:solidFill>
                  <a:schemeClr val="bg1"/>
                </a:solidFill>
                <a:latin typeface="思源黑體 Bold" charset="-120"/>
                <a:ea typeface="思源黑體 Bold" charset="-120"/>
              </a:rPr>
              <a:t>层   </a:t>
            </a:r>
            <a:r>
              <a:rPr lang="en-US" altLang="zh-CN" sz="1000" dirty="0">
                <a:solidFill>
                  <a:schemeClr val="bg1"/>
                </a:solidFill>
                <a:latin typeface="思源黑體 Bold" charset="-120"/>
                <a:ea typeface="思源黑體 Bold" charset="-120"/>
              </a:rPr>
              <a:t>400-869-2012</a:t>
            </a:r>
          </a:p>
        </p:txBody>
      </p:sp>
      <p:sp>
        <p:nvSpPr>
          <p:cNvPr id="11" name="矩形 10"/>
          <p:cNvSpPr/>
          <p:nvPr/>
        </p:nvSpPr>
        <p:spPr>
          <a:xfrm>
            <a:off x="10458463" y="5143512"/>
            <a:ext cx="1733537" cy="1714488"/>
          </a:xfrm>
          <a:prstGeom prst="rect">
            <a:avLst/>
          </a:prstGeom>
          <a:solidFill>
            <a:srgbClr val="0000C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pic>
        <p:nvPicPr>
          <p:cNvPr id="17" name="Picture 2" descr="C:\Users\user\Desktop\法大大logo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5493" y="528644"/>
            <a:ext cx="997197" cy="496890"/>
          </a:xfrm>
          <a:prstGeom prst="rect">
            <a:avLst/>
          </a:prstGeom>
          <a:noFill/>
        </p:spPr>
      </p:pic>
      <p:sp>
        <p:nvSpPr>
          <p:cNvPr id="18" name="文本框 10"/>
          <p:cNvSpPr txBox="1">
            <a:spLocks noChangeArrowheads="1"/>
          </p:cNvSpPr>
          <p:nvPr/>
        </p:nvSpPr>
        <p:spPr bwMode="auto">
          <a:xfrm>
            <a:off x="738150" y="2571750"/>
            <a:ext cx="3286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400" dirty="0">
                <a:solidFill>
                  <a:srgbClr val="FFAA00"/>
                </a:solidFill>
                <a:latin typeface="思源黑体 CN Medium" pitchFamily="34" charset="-122"/>
                <a:ea typeface="思源黑体 CN Medium" pitchFamily="34" charset="-122"/>
              </a:rPr>
              <a:t>Thanks</a:t>
            </a:r>
            <a:endParaRPr lang="zh-CN" altLang="zh-CN" sz="4400" dirty="0">
              <a:solidFill>
                <a:srgbClr val="FFAA00"/>
              </a:solidFill>
              <a:latin typeface="思源黑体 CN Medium" pitchFamily="34" charset="-122"/>
              <a:ea typeface="思源黑体 CN Medium" pitchFamily="34" charset="-122"/>
            </a:endParaRPr>
          </a:p>
        </p:txBody>
      </p:sp>
      <p:pic>
        <p:nvPicPr>
          <p:cNvPr id="5122" name="Picture 2" descr="C:\Users\user\Desktop\图片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58463" y="5143512"/>
            <a:ext cx="1495453" cy="149545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339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 flipH="1" flipV="1">
            <a:off x="0" y="0"/>
            <a:ext cx="12192000" cy="3398044"/>
          </a:xfrm>
          <a:prstGeom prst="rect">
            <a:avLst/>
          </a:prstGeom>
          <a:solidFill>
            <a:srgbClr val="0000C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3" name="矩形 2"/>
          <p:cNvSpPr/>
          <p:nvPr/>
        </p:nvSpPr>
        <p:spPr>
          <a:xfrm>
            <a:off x="1293813" y="2717800"/>
            <a:ext cx="1352550" cy="1352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10247" name="文本框 5"/>
          <p:cNvSpPr txBox="1">
            <a:spLocks noChangeArrowheads="1"/>
          </p:cNvSpPr>
          <p:nvPr/>
        </p:nvSpPr>
        <p:spPr bwMode="auto">
          <a:xfrm>
            <a:off x="1560513" y="2987675"/>
            <a:ext cx="1143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01</a:t>
            </a:r>
          </a:p>
        </p:txBody>
      </p:sp>
      <p:sp>
        <p:nvSpPr>
          <p:cNvPr id="10" name="文本框 6">
            <a:extLst>
              <a:ext uri="{FF2B5EF4-FFF2-40B4-BE49-F238E27FC236}">
                <a16:creationId xmlns="" xmlns:a16="http://schemas.microsoft.com/office/drawing/2014/main" id="{4F253972-8A6F-4930-95D8-348E9DDC3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330" y="4064221"/>
            <a:ext cx="52113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PC</a:t>
            </a:r>
            <a:r>
              <a:rPr lang="zh-CN" altLang="en-US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端</a:t>
            </a:r>
            <a:r>
              <a:rPr lang="en-US" altLang="zh-CN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个人待签用户</a:t>
            </a:r>
          </a:p>
        </p:txBody>
      </p:sp>
      <p:sp>
        <p:nvSpPr>
          <p:cNvPr id="12" name="文本框 8">
            <a:extLst>
              <a:ext uri="{FF2B5EF4-FFF2-40B4-BE49-F238E27FC236}">
                <a16:creationId xmlns="" xmlns:a16="http://schemas.microsoft.com/office/drawing/2014/main" id="{320A5843-2C3D-46B0-B574-1EA8534BD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6084" y="4918589"/>
            <a:ext cx="4464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签合同，就上法大大</a:t>
            </a:r>
            <a:endParaRPr lang="zh-CN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3" name="Picture 2" descr="C:\Users\user\Desktop\法大大logo2).png">
            <a:extLst>
              <a:ext uri="{FF2B5EF4-FFF2-40B4-BE49-F238E27FC236}">
                <a16:creationId xmlns="" xmlns:a16="http://schemas.microsoft.com/office/drawing/2014/main" id="{B12363B5-7378-4F80-B317-5DE51D9E9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9087" y="238124"/>
            <a:ext cx="721613" cy="359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199663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文本框 10"/>
          <p:cNvSpPr txBox="1">
            <a:spLocks noChangeArrowheads="1"/>
          </p:cNvSpPr>
          <p:nvPr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20" name="矩形 19"/>
          <p:cNvSpPr/>
          <p:nvPr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pic>
        <p:nvPicPr>
          <p:cNvPr id="13" name="Picture 38" descr="C:\Users\user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9075" y="223838"/>
            <a:ext cx="1144800" cy="383559"/>
          </a:xfrm>
          <a:prstGeom prst="rect">
            <a:avLst/>
          </a:prstGeom>
          <a:noFill/>
        </p:spPr>
      </p:pic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CF9776E-B404-4BD4-8B22-BC4F928192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60" y="205334"/>
            <a:ext cx="5040312" cy="468858"/>
          </a:xfrm>
        </p:spPr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个人待签用户</a:t>
            </a:r>
          </a:p>
          <a:p>
            <a:endParaRPr lang="zh-CN" altLang="en-US" dirty="0"/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DBFB1432-F047-47CE-ADDD-7A60794F56A8}"/>
              </a:ext>
            </a:extLst>
          </p:cNvPr>
          <p:cNvGrpSpPr/>
          <p:nvPr/>
        </p:nvGrpSpPr>
        <p:grpSpPr>
          <a:xfrm>
            <a:off x="727264" y="1070196"/>
            <a:ext cx="5544616" cy="1466355"/>
            <a:chOff x="727264" y="1070196"/>
            <a:chExt cx="5544616" cy="1466355"/>
          </a:xfrm>
        </p:grpSpPr>
        <p:sp>
          <p:nvSpPr>
            <p:cNvPr id="12" name="文本框 4">
              <a:extLst>
                <a:ext uri="{FF2B5EF4-FFF2-40B4-BE49-F238E27FC236}">
                  <a16:creationId xmlns="" xmlns:a16="http://schemas.microsoft.com/office/drawing/2014/main" id="{37D3A3FE-ED93-4A67-834B-A62252440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264" y="1070196"/>
              <a:ext cx="55446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</a:rPr>
                <a:t>1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</a:rPr>
                <a:t>、浏览器中输入法大大官网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  <a:hlinkClick r:id="rId3"/>
                </a:rPr>
                <a:t>www.fadada.com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</a:rPr>
                <a:t>搜索；</a:t>
              </a:r>
            </a:p>
          </p:txBody>
        </p:sp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FF9CFF0D-A344-4BD0-B459-28BA430EC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1880" y="1719446"/>
              <a:ext cx="5400000" cy="8171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109FAA08-5C74-4FB7-8601-6471DA3BF77C}"/>
              </a:ext>
            </a:extLst>
          </p:cNvPr>
          <p:cNvGrpSpPr/>
          <p:nvPr/>
        </p:nvGrpSpPr>
        <p:grpSpPr>
          <a:xfrm>
            <a:off x="727264" y="3059668"/>
            <a:ext cx="5544616" cy="3322082"/>
            <a:chOff x="727264" y="3059668"/>
            <a:chExt cx="5544616" cy="3322082"/>
          </a:xfrm>
        </p:grpSpPr>
        <p:sp>
          <p:nvSpPr>
            <p:cNvPr id="17" name="文本框 4">
              <a:extLst>
                <a:ext uri="{FF2B5EF4-FFF2-40B4-BE49-F238E27FC236}">
                  <a16:creationId xmlns="" xmlns:a16="http://schemas.microsoft.com/office/drawing/2014/main" id="{08281FDB-254E-4A04-B528-DC67B0982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264" y="3059668"/>
              <a:ext cx="55446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</a:rPr>
                <a:t>2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</a:rPr>
                <a:t>、在法大大官网首页，点击“注册”按钮；</a:t>
              </a: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68949638-25A4-4B5C-9525-332B789324C9}"/>
                </a:ext>
              </a:extLst>
            </p:cNvPr>
            <p:cNvGrpSpPr/>
            <p:nvPr/>
          </p:nvGrpSpPr>
          <p:grpSpPr>
            <a:xfrm>
              <a:off x="871880" y="3705896"/>
              <a:ext cx="5400000" cy="2675854"/>
              <a:chOff x="871880" y="3705896"/>
              <a:chExt cx="5400000" cy="2675854"/>
            </a:xfrm>
          </p:grpSpPr>
          <p:pic>
            <p:nvPicPr>
              <p:cNvPr id="8" name="图片 7">
                <a:extLst>
                  <a:ext uri="{FF2B5EF4-FFF2-40B4-BE49-F238E27FC236}">
                    <a16:creationId xmlns="" xmlns:a16="http://schemas.microsoft.com/office/drawing/2014/main" id="{CE41B438-8DD6-4053-A20C-06FF4D6195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1880" y="3705896"/>
                <a:ext cx="5400000" cy="267585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08A85186-A020-4A93-9E08-3089ADAF3B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3416" y="3861048"/>
                <a:ext cx="2700000" cy="972580"/>
              </a:xfrm>
              <a:prstGeom prst="rect">
                <a:avLst/>
              </a:prstGeom>
            </p:spPr>
          </p:pic>
        </p:grp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31AD74E3-360E-4D46-8F71-70B4C80BCD15}"/>
              </a:ext>
            </a:extLst>
          </p:cNvPr>
          <p:cNvGrpSpPr/>
          <p:nvPr/>
        </p:nvGrpSpPr>
        <p:grpSpPr>
          <a:xfrm>
            <a:off x="6881818" y="0"/>
            <a:ext cx="5310182" cy="6858000"/>
            <a:chOff x="6881818" y="0"/>
            <a:chExt cx="5310182" cy="6858000"/>
          </a:xfrm>
        </p:grpSpPr>
        <p:pic>
          <p:nvPicPr>
            <p:cNvPr id="21" name="Picture 8">
              <a:extLst>
                <a:ext uri="{FF2B5EF4-FFF2-40B4-BE49-F238E27FC236}">
                  <a16:creationId xmlns="" xmlns:a16="http://schemas.microsoft.com/office/drawing/2014/main" id="{50939B8F-C6A5-42EC-BC64-DA34655C8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543925" y="0"/>
              <a:ext cx="364331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9FCE126A-5265-4588-BD36-C03FEE0BAD87}"/>
                </a:ext>
              </a:extLst>
            </p:cNvPr>
            <p:cNvSpPr/>
            <p:nvPr/>
          </p:nvSpPr>
          <p:spPr>
            <a:xfrm>
              <a:off x="8543925" y="0"/>
              <a:ext cx="3648075" cy="6858000"/>
            </a:xfrm>
            <a:prstGeom prst="rect">
              <a:avLst/>
            </a:prstGeom>
            <a:solidFill>
              <a:srgbClr val="0000C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文本框 10">
              <a:extLst>
                <a:ext uri="{FF2B5EF4-FFF2-40B4-BE49-F238E27FC236}">
                  <a16:creationId xmlns="" xmlns:a16="http://schemas.microsoft.com/office/drawing/2014/main" id="{B713E15D-90C5-4EFA-B1F9-BCD49B1EE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0" y="6381750"/>
              <a:ext cx="1428750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100">
                  <a:solidFill>
                    <a:srgbClr val="FFAA00"/>
                  </a:solidFill>
                  <a:latin typeface="微软雅黑" pitchFamily="34" charset="-122"/>
                  <a:ea typeface="微软雅黑" pitchFamily="34" charset="-122"/>
                </a:rPr>
                <a:t>www.fadada.com</a:t>
              </a:r>
              <a:endParaRPr lang="zh-CN" altLang="zh-CN" sz="110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5" name="Picture 2" descr="C:\Users\user\Desktop\法大大logo2).png">
              <a:extLst>
                <a:ext uri="{FF2B5EF4-FFF2-40B4-BE49-F238E27FC236}">
                  <a16:creationId xmlns="" xmlns:a16="http://schemas.microsoft.com/office/drawing/2014/main" id="{7E599909-897B-4865-9522-D4DAFDAAB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239087" y="238124"/>
              <a:ext cx="721613" cy="359570"/>
            </a:xfrm>
            <a:prstGeom prst="rect">
              <a:avLst/>
            </a:prstGeom>
            <a:noFill/>
          </p:spPr>
        </p:pic>
        <p:pic>
          <p:nvPicPr>
            <p:cNvPr id="26" name="Picture 3" descr="C:\Users\user\Desktop\app.png">
              <a:extLst>
                <a:ext uri="{FF2B5EF4-FFF2-40B4-BE49-F238E27FC236}">
                  <a16:creationId xmlns="" xmlns:a16="http://schemas.microsoft.com/office/drawing/2014/main" id="{EB2FD0F9-FFF3-445E-8D52-683AF3A77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881818" y="951071"/>
              <a:ext cx="3277709" cy="495585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637343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7BA2A35-02DB-4959-8214-606E1262C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个人待签用户</a:t>
            </a:r>
          </a:p>
        </p:txBody>
      </p:sp>
      <p:sp>
        <p:nvSpPr>
          <p:cNvPr id="10" name="文本框 4">
            <a:extLst>
              <a:ext uri="{FF2B5EF4-FFF2-40B4-BE49-F238E27FC236}">
                <a16:creationId xmlns="" xmlns:a16="http://schemas.microsoft.com/office/drawing/2014/main" id="{32C69ACB-0D04-4B8B-B86E-7A9AEF7A7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247689"/>
            <a:ext cx="5040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3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、输入账号（</a:t>
            </a:r>
            <a:r>
              <a:rPr lang="zh-CN" altLang="en-US" b="1" dirty="0">
                <a:solidFill>
                  <a:srgbClr val="FF0000"/>
                </a:solidFill>
                <a:latin typeface="思源黑体 CN Regular" pitchFamily="34" charset="-122"/>
                <a:ea typeface="思源黑体 CN Regular" pitchFamily="34" charset="-122"/>
              </a:rPr>
              <a:t>手机号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或邮箱）、密码及验证码完成注册</a:t>
            </a:r>
            <a:r>
              <a:rPr lang="en-US" altLang="zh-CN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（</a:t>
            </a:r>
            <a:r>
              <a:rPr lang="zh-CN" altLang="en-US" b="1" dirty="0" smtClean="0">
                <a:solidFill>
                  <a:srgbClr val="FF0000"/>
                </a:solidFill>
                <a:latin typeface="思源黑体 CN Regular" pitchFamily="34" charset="-122"/>
                <a:ea typeface="思源黑体 CN Regular" pitchFamily="34" charset="-122"/>
              </a:rPr>
              <a:t>探路者定制签署程序用手机关联姓名及公司，一定要用手机号注册。</a:t>
            </a:r>
            <a:r>
              <a:rPr lang="zh-CN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）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思源黑体 CN Regular" pitchFamily="34" charset="-122"/>
              <a:ea typeface="思源黑体 CN Regular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49C385C5-AEAB-4B07-8FD4-CC5889600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3" y="2449014"/>
            <a:ext cx="5400000" cy="2971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文本框 4">
            <a:extLst>
              <a:ext uri="{FF2B5EF4-FFF2-40B4-BE49-F238E27FC236}">
                <a16:creationId xmlns="" xmlns:a16="http://schemas.microsoft.com/office/drawing/2014/main" id="{0ED823EB-DA08-4B10-9446-F56BBCC4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039" y="1247688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4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、手机打开微信或支付宝，“扫一扫”进行实名认证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7EBCD71-318E-4860-89B9-EB013E6AB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039" y="2449014"/>
            <a:ext cx="5400000" cy="34114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504921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文本框 10"/>
          <p:cNvSpPr txBox="1">
            <a:spLocks noChangeArrowheads="1"/>
          </p:cNvSpPr>
          <p:nvPr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 dirty="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 dirty="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505" name="Freeform 25"/>
          <p:cNvSpPr>
            <a:spLocks/>
          </p:cNvSpPr>
          <p:nvPr/>
        </p:nvSpPr>
        <p:spPr bwMode="auto">
          <a:xfrm>
            <a:off x="4205288" y="2009685"/>
            <a:ext cx="60325" cy="4389437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0"/>
              </a:cxn>
              <a:cxn ang="0">
                <a:pos x="0" y="934"/>
              </a:cxn>
              <a:cxn ang="0">
                <a:pos x="72" y="1004"/>
              </a:cxn>
              <a:cxn ang="0">
                <a:pos x="0" y="1076"/>
              </a:cxn>
              <a:cxn ang="0">
                <a:pos x="0" y="2007"/>
              </a:cxn>
              <a:cxn ang="0">
                <a:pos x="12" y="2007"/>
              </a:cxn>
              <a:cxn ang="0">
                <a:pos x="12" y="1169"/>
              </a:cxn>
              <a:cxn ang="0">
                <a:pos x="6" y="1175"/>
              </a:cxn>
              <a:cxn ang="0">
                <a:pos x="6" y="1080"/>
              </a:cxn>
              <a:cxn ang="0">
                <a:pos x="82" y="1004"/>
              </a:cxn>
              <a:cxn ang="0">
                <a:pos x="6" y="928"/>
              </a:cxn>
              <a:cxn ang="0">
                <a:pos x="6" y="834"/>
              </a:cxn>
              <a:cxn ang="0">
                <a:pos x="12" y="840"/>
              </a:cxn>
              <a:cxn ang="0">
                <a:pos x="12" y="0"/>
              </a:cxn>
            </a:cxnLst>
            <a:rect l="0" t="0" r="r" b="b"/>
            <a:pathLst>
              <a:path w="82" h="2007">
                <a:moveTo>
                  <a:pt x="12" y="0"/>
                </a:moveTo>
                <a:lnTo>
                  <a:pt x="0" y="0"/>
                </a:lnTo>
                <a:lnTo>
                  <a:pt x="0" y="934"/>
                </a:lnTo>
                <a:lnTo>
                  <a:pt x="72" y="1004"/>
                </a:lnTo>
                <a:lnTo>
                  <a:pt x="0" y="1076"/>
                </a:lnTo>
                <a:lnTo>
                  <a:pt x="0" y="2007"/>
                </a:lnTo>
                <a:lnTo>
                  <a:pt x="12" y="2007"/>
                </a:lnTo>
                <a:lnTo>
                  <a:pt x="12" y="1169"/>
                </a:lnTo>
                <a:lnTo>
                  <a:pt x="6" y="1175"/>
                </a:lnTo>
                <a:lnTo>
                  <a:pt x="6" y="1080"/>
                </a:lnTo>
                <a:lnTo>
                  <a:pt x="82" y="1004"/>
                </a:lnTo>
                <a:lnTo>
                  <a:pt x="6" y="928"/>
                </a:lnTo>
                <a:lnTo>
                  <a:pt x="6" y="834"/>
                </a:lnTo>
                <a:lnTo>
                  <a:pt x="12" y="840"/>
                </a:lnTo>
                <a:lnTo>
                  <a:pt x="1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42393243-B73F-4F38-9B28-7CEEB3AC14BF}"/>
              </a:ext>
            </a:extLst>
          </p:cNvPr>
          <p:cNvGrpSpPr/>
          <p:nvPr/>
        </p:nvGrpSpPr>
        <p:grpSpPr>
          <a:xfrm>
            <a:off x="2673967" y="2244725"/>
            <a:ext cx="282575" cy="3186113"/>
            <a:chOff x="4205288" y="2244725"/>
            <a:chExt cx="282575" cy="3186113"/>
          </a:xfrm>
        </p:grpSpPr>
        <p:sp>
          <p:nvSpPr>
            <p:cNvPr id="20502" name="Freeform 22"/>
            <p:cNvSpPr>
              <a:spLocks/>
            </p:cNvSpPr>
            <p:nvPr/>
          </p:nvSpPr>
          <p:spPr bwMode="auto">
            <a:xfrm>
              <a:off x="4214813" y="3568700"/>
              <a:ext cx="273050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2" y="170"/>
                </a:cxn>
                <a:cxn ang="0">
                  <a:pos x="0" y="0"/>
                </a:cxn>
              </a:cxnLst>
              <a:rect l="0" t="0" r="r" b="b"/>
              <a:pathLst>
                <a:path w="17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2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3" name="Freeform 23"/>
            <p:cNvSpPr>
              <a:spLocks/>
            </p:cNvSpPr>
            <p:nvPr/>
          </p:nvSpPr>
          <p:spPr bwMode="auto">
            <a:xfrm>
              <a:off x="4214813" y="3568700"/>
              <a:ext cx="273050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2" y="170"/>
                </a:cxn>
                <a:cxn ang="0">
                  <a:pos x="0" y="0"/>
                </a:cxn>
              </a:cxnLst>
              <a:rect l="0" t="0" r="r" b="b"/>
              <a:pathLst>
                <a:path w="17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2" y="17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4" name="Freeform 24"/>
            <p:cNvSpPr>
              <a:spLocks/>
            </p:cNvSpPr>
            <p:nvPr/>
          </p:nvSpPr>
          <p:spPr bwMode="auto">
            <a:xfrm>
              <a:off x="4205288" y="2244725"/>
              <a:ext cx="130175" cy="3186113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E9C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6" name="Freeform 26"/>
            <p:cNvSpPr>
              <a:spLocks/>
            </p:cNvSpPr>
            <p:nvPr/>
          </p:nvSpPr>
          <p:spPr bwMode="auto">
            <a:xfrm>
              <a:off x="4214813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7" name="Freeform 27"/>
            <p:cNvSpPr>
              <a:spLocks/>
            </p:cNvSpPr>
            <p:nvPr/>
          </p:nvSpPr>
          <p:spPr bwMode="auto">
            <a:xfrm>
              <a:off x="4214813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3CC7F9DE-8D86-4584-B427-BDAEA236F573}"/>
              </a:ext>
            </a:extLst>
          </p:cNvPr>
          <p:cNvGrpSpPr/>
          <p:nvPr/>
        </p:nvGrpSpPr>
        <p:grpSpPr>
          <a:xfrm>
            <a:off x="5445800" y="2244725"/>
            <a:ext cx="280987" cy="3186113"/>
            <a:chOff x="7686675" y="2244725"/>
            <a:chExt cx="280987" cy="3186113"/>
          </a:xfrm>
        </p:grpSpPr>
        <p:sp>
          <p:nvSpPr>
            <p:cNvPr id="20508" name="Freeform 28"/>
            <p:cNvSpPr>
              <a:spLocks/>
            </p:cNvSpPr>
            <p:nvPr/>
          </p:nvSpPr>
          <p:spPr bwMode="auto">
            <a:xfrm>
              <a:off x="7696200" y="3568700"/>
              <a:ext cx="271462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1" y="170"/>
                </a:cxn>
                <a:cxn ang="0">
                  <a:pos x="0" y="0"/>
                </a:cxn>
              </a:cxnLst>
              <a:rect l="0" t="0" r="r" b="b"/>
              <a:pathLst>
                <a:path w="171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1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09" name="Freeform 29"/>
            <p:cNvSpPr>
              <a:spLocks/>
            </p:cNvSpPr>
            <p:nvPr/>
          </p:nvSpPr>
          <p:spPr bwMode="auto">
            <a:xfrm>
              <a:off x="7696200" y="3568700"/>
              <a:ext cx="271462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1" y="170"/>
                </a:cxn>
                <a:cxn ang="0">
                  <a:pos x="0" y="0"/>
                </a:cxn>
              </a:cxnLst>
              <a:rect l="0" t="0" r="r" b="b"/>
              <a:pathLst>
                <a:path w="171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1" y="17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0" name="Freeform 30"/>
            <p:cNvSpPr>
              <a:spLocks noEditPoints="1"/>
            </p:cNvSpPr>
            <p:nvPr/>
          </p:nvSpPr>
          <p:spPr bwMode="auto">
            <a:xfrm>
              <a:off x="7686675" y="2244725"/>
              <a:ext cx="130175" cy="3186113"/>
            </a:xfrm>
            <a:custGeom>
              <a:avLst/>
              <a:gdLst/>
              <a:ahLst/>
              <a:cxnLst>
                <a:cxn ang="0">
                  <a:pos x="12" y="2007"/>
                </a:cxn>
                <a:cxn ang="0">
                  <a:pos x="12" y="2007"/>
                </a:cxn>
                <a:cxn ang="0">
                  <a:pos x="12" y="200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2007"/>
                  </a:moveTo>
                  <a:lnTo>
                    <a:pt x="12" y="2007"/>
                  </a:lnTo>
                  <a:lnTo>
                    <a:pt x="12" y="2007"/>
                  </a:lnTo>
                  <a:close/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E9C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1" name="Freeform 31"/>
            <p:cNvSpPr>
              <a:spLocks noEditPoints="1"/>
            </p:cNvSpPr>
            <p:nvPr/>
          </p:nvSpPr>
          <p:spPr bwMode="auto">
            <a:xfrm>
              <a:off x="7686675" y="2244725"/>
              <a:ext cx="130175" cy="3186113"/>
            </a:xfrm>
            <a:custGeom>
              <a:avLst/>
              <a:gdLst/>
              <a:ahLst/>
              <a:cxnLst>
                <a:cxn ang="0">
                  <a:pos x="12" y="2007"/>
                </a:cxn>
                <a:cxn ang="0">
                  <a:pos x="12" y="2007"/>
                </a:cxn>
                <a:cxn ang="0">
                  <a:pos x="12" y="200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2007"/>
                  </a:moveTo>
                  <a:lnTo>
                    <a:pt x="12" y="2007"/>
                  </a:lnTo>
                  <a:lnTo>
                    <a:pt x="12" y="2007"/>
                  </a:lnTo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2" name="Freeform 32"/>
            <p:cNvSpPr>
              <a:spLocks/>
            </p:cNvSpPr>
            <p:nvPr/>
          </p:nvSpPr>
          <p:spPr bwMode="auto">
            <a:xfrm>
              <a:off x="7696200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13" name="Freeform 33"/>
            <p:cNvSpPr>
              <a:spLocks/>
            </p:cNvSpPr>
            <p:nvPr/>
          </p:nvSpPr>
          <p:spPr bwMode="auto">
            <a:xfrm>
              <a:off x="7696200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515" name="Freeform 35"/>
          <p:cNvSpPr>
            <a:spLocks/>
          </p:cNvSpPr>
          <p:nvPr/>
        </p:nvSpPr>
        <p:spPr bwMode="auto">
          <a:xfrm>
            <a:off x="11198225" y="2244725"/>
            <a:ext cx="19050" cy="3186113"/>
          </a:xfrm>
          <a:custGeom>
            <a:avLst/>
            <a:gdLst/>
            <a:ahLst/>
            <a:cxnLst>
              <a:cxn ang="0">
                <a:pos x="12" y="0"/>
              </a:cxn>
              <a:cxn ang="0">
                <a:pos x="0" y="0"/>
              </a:cxn>
              <a:cxn ang="0">
                <a:pos x="0" y="931"/>
              </a:cxn>
              <a:cxn ang="0">
                <a:pos x="0" y="1077"/>
              </a:cxn>
              <a:cxn ang="0">
                <a:pos x="0" y="2007"/>
              </a:cxn>
              <a:cxn ang="0">
                <a:pos x="12" y="2007"/>
              </a:cxn>
              <a:cxn ang="0">
                <a:pos x="12" y="1077"/>
              </a:cxn>
              <a:cxn ang="0">
                <a:pos x="12" y="931"/>
              </a:cxn>
              <a:cxn ang="0">
                <a:pos x="12" y="0"/>
              </a:cxn>
            </a:cxnLst>
            <a:rect l="0" t="0" r="r" b="b"/>
            <a:pathLst>
              <a:path w="12" h="2007">
                <a:moveTo>
                  <a:pt x="12" y="0"/>
                </a:moveTo>
                <a:lnTo>
                  <a:pt x="0" y="0"/>
                </a:lnTo>
                <a:lnTo>
                  <a:pt x="0" y="931"/>
                </a:lnTo>
                <a:lnTo>
                  <a:pt x="0" y="1077"/>
                </a:lnTo>
                <a:lnTo>
                  <a:pt x="0" y="2007"/>
                </a:lnTo>
                <a:lnTo>
                  <a:pt x="12" y="2007"/>
                </a:lnTo>
                <a:lnTo>
                  <a:pt x="12" y="1077"/>
                </a:lnTo>
                <a:lnTo>
                  <a:pt x="12" y="931"/>
                </a:lnTo>
                <a:lnTo>
                  <a:pt x="1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517" name="Freeform 37"/>
          <p:cNvSpPr>
            <a:spLocks/>
          </p:cNvSpPr>
          <p:nvPr/>
        </p:nvSpPr>
        <p:spPr bwMode="auto">
          <a:xfrm>
            <a:off x="876301" y="2244725"/>
            <a:ext cx="17462" cy="318611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0" y="0"/>
              </a:cxn>
              <a:cxn ang="0">
                <a:pos x="0" y="931"/>
              </a:cxn>
              <a:cxn ang="0">
                <a:pos x="0" y="1077"/>
              </a:cxn>
              <a:cxn ang="0">
                <a:pos x="0" y="2007"/>
              </a:cxn>
              <a:cxn ang="0">
                <a:pos x="11" y="2007"/>
              </a:cxn>
              <a:cxn ang="0">
                <a:pos x="11" y="1077"/>
              </a:cxn>
              <a:cxn ang="0">
                <a:pos x="11" y="931"/>
              </a:cxn>
              <a:cxn ang="0">
                <a:pos x="11" y="0"/>
              </a:cxn>
            </a:cxnLst>
            <a:rect l="0" t="0" r="r" b="b"/>
            <a:pathLst>
              <a:path w="11" h="2007">
                <a:moveTo>
                  <a:pt x="11" y="0"/>
                </a:moveTo>
                <a:lnTo>
                  <a:pt x="0" y="0"/>
                </a:lnTo>
                <a:lnTo>
                  <a:pt x="0" y="931"/>
                </a:lnTo>
                <a:lnTo>
                  <a:pt x="0" y="1077"/>
                </a:lnTo>
                <a:lnTo>
                  <a:pt x="0" y="2007"/>
                </a:lnTo>
                <a:lnTo>
                  <a:pt x="11" y="2007"/>
                </a:lnTo>
                <a:lnTo>
                  <a:pt x="11" y="1077"/>
                </a:lnTo>
                <a:lnTo>
                  <a:pt x="11" y="931"/>
                </a:lnTo>
                <a:lnTo>
                  <a:pt x="11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4" name="矩形 43">
            <a:extLst>
              <a:ext uri="{FF2B5EF4-FFF2-40B4-BE49-F238E27FC236}">
                <a16:creationId xmlns="" xmlns:a16="http://schemas.microsoft.com/office/drawing/2014/main" id="{495731C4-BBD3-414B-B298-15207CA5B19E}"/>
              </a:ext>
            </a:extLst>
          </p:cNvPr>
          <p:cNvSpPr/>
          <p:nvPr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45" name="矩形 44">
            <a:extLst>
              <a:ext uri="{FF2B5EF4-FFF2-40B4-BE49-F238E27FC236}">
                <a16:creationId xmlns="" xmlns:a16="http://schemas.microsoft.com/office/drawing/2014/main" id="{F23AF1B8-D6EB-42BE-96A1-C43C0EE0A6BB}"/>
              </a:ext>
            </a:extLst>
          </p:cNvPr>
          <p:cNvSpPr/>
          <p:nvPr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2" name="文本占位符 1">
            <a:extLst>
              <a:ext uri="{FF2B5EF4-FFF2-40B4-BE49-F238E27FC236}">
                <a16:creationId xmlns="" xmlns:a16="http://schemas.microsoft.com/office/drawing/2014/main" id="{C9B8D35D-E12B-48F3-A8B6-7B35A69A6B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个人待签用户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9BEB2DDD-2932-4B4A-AAF5-049CA31D1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29" y="2296594"/>
            <a:ext cx="1980293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文本框 4">
            <a:extLst>
              <a:ext uri="{FF2B5EF4-FFF2-40B4-BE49-F238E27FC236}">
                <a16:creationId xmlns="" xmlns:a16="http://schemas.microsoft.com/office/drawing/2014/main" id="{C1C38325-8179-4544-B44E-93B14F9D7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36" y="974164"/>
            <a:ext cx="55446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5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、在手机端完成个人实名认证；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60D06B50-620F-4B36-BBDD-441B5490C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587" y="2248739"/>
            <a:ext cx="1980293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64DD9EAA-1FAD-4B87-B2E8-6BC5325C0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304" y="2244725"/>
            <a:ext cx="2001951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5" name="组合 54">
            <a:extLst>
              <a:ext uri="{FF2B5EF4-FFF2-40B4-BE49-F238E27FC236}">
                <a16:creationId xmlns="" xmlns:a16="http://schemas.microsoft.com/office/drawing/2014/main" id="{F521A334-DC04-4058-95D6-AEA695AE53DB}"/>
              </a:ext>
            </a:extLst>
          </p:cNvPr>
          <p:cNvGrpSpPr/>
          <p:nvPr/>
        </p:nvGrpSpPr>
        <p:grpSpPr>
          <a:xfrm>
            <a:off x="8251059" y="2244724"/>
            <a:ext cx="280987" cy="3186113"/>
            <a:chOff x="7686675" y="2244725"/>
            <a:chExt cx="280987" cy="3186113"/>
          </a:xfrm>
        </p:grpSpPr>
        <p:sp>
          <p:nvSpPr>
            <p:cNvPr id="56" name="Freeform 28">
              <a:extLst>
                <a:ext uri="{FF2B5EF4-FFF2-40B4-BE49-F238E27FC236}">
                  <a16:creationId xmlns="" xmlns:a16="http://schemas.microsoft.com/office/drawing/2014/main" id="{F0305455-C4AF-4DA2-A2DD-07E65BF68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568700"/>
              <a:ext cx="271462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1" y="170"/>
                </a:cxn>
                <a:cxn ang="0">
                  <a:pos x="0" y="0"/>
                </a:cxn>
              </a:cxnLst>
              <a:rect l="0" t="0" r="r" b="b"/>
              <a:pathLst>
                <a:path w="171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1" y="1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A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9">
              <a:extLst>
                <a:ext uri="{FF2B5EF4-FFF2-40B4-BE49-F238E27FC236}">
                  <a16:creationId xmlns="" xmlns:a16="http://schemas.microsoft.com/office/drawing/2014/main" id="{4493C220-1E83-4B83-9787-F55BCC268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568700"/>
              <a:ext cx="271462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171" y="170"/>
                </a:cxn>
                <a:cxn ang="0">
                  <a:pos x="0" y="0"/>
                </a:cxn>
              </a:cxnLst>
              <a:rect l="0" t="0" r="r" b="b"/>
              <a:pathLst>
                <a:path w="171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171" y="17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0">
              <a:extLst>
                <a:ext uri="{FF2B5EF4-FFF2-40B4-BE49-F238E27FC236}">
                  <a16:creationId xmlns="" xmlns:a16="http://schemas.microsoft.com/office/drawing/2014/main" id="{844730D0-642F-43F8-9C88-48A1912ED1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6675" y="2244725"/>
              <a:ext cx="130175" cy="3186113"/>
            </a:xfrm>
            <a:custGeom>
              <a:avLst/>
              <a:gdLst/>
              <a:ahLst/>
              <a:cxnLst>
                <a:cxn ang="0">
                  <a:pos x="12" y="2007"/>
                </a:cxn>
                <a:cxn ang="0">
                  <a:pos x="12" y="2007"/>
                </a:cxn>
                <a:cxn ang="0">
                  <a:pos x="12" y="200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2007"/>
                  </a:moveTo>
                  <a:lnTo>
                    <a:pt x="12" y="2007"/>
                  </a:lnTo>
                  <a:lnTo>
                    <a:pt x="12" y="2007"/>
                  </a:lnTo>
                  <a:close/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9E9C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31">
              <a:extLst>
                <a:ext uri="{FF2B5EF4-FFF2-40B4-BE49-F238E27FC236}">
                  <a16:creationId xmlns="" xmlns:a16="http://schemas.microsoft.com/office/drawing/2014/main" id="{199F2A3D-77C7-471D-BD38-0E551769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86675" y="2244725"/>
              <a:ext cx="130175" cy="3186113"/>
            </a:xfrm>
            <a:custGeom>
              <a:avLst/>
              <a:gdLst/>
              <a:ahLst/>
              <a:cxnLst>
                <a:cxn ang="0">
                  <a:pos x="12" y="2007"/>
                </a:cxn>
                <a:cxn ang="0">
                  <a:pos x="12" y="2007"/>
                </a:cxn>
                <a:cxn ang="0">
                  <a:pos x="12" y="2007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934"/>
                </a:cxn>
                <a:cxn ang="0">
                  <a:pos x="72" y="1004"/>
                </a:cxn>
                <a:cxn ang="0">
                  <a:pos x="0" y="1076"/>
                </a:cxn>
                <a:cxn ang="0">
                  <a:pos x="0" y="2007"/>
                </a:cxn>
                <a:cxn ang="0">
                  <a:pos x="12" y="2007"/>
                </a:cxn>
                <a:cxn ang="0">
                  <a:pos x="12" y="1169"/>
                </a:cxn>
                <a:cxn ang="0">
                  <a:pos x="6" y="1175"/>
                </a:cxn>
                <a:cxn ang="0">
                  <a:pos x="6" y="1080"/>
                </a:cxn>
                <a:cxn ang="0">
                  <a:pos x="82" y="1004"/>
                </a:cxn>
                <a:cxn ang="0">
                  <a:pos x="6" y="928"/>
                </a:cxn>
                <a:cxn ang="0">
                  <a:pos x="6" y="834"/>
                </a:cxn>
                <a:cxn ang="0">
                  <a:pos x="12" y="840"/>
                </a:cxn>
                <a:cxn ang="0">
                  <a:pos x="12" y="0"/>
                </a:cxn>
              </a:cxnLst>
              <a:rect l="0" t="0" r="r" b="b"/>
              <a:pathLst>
                <a:path w="82" h="2007">
                  <a:moveTo>
                    <a:pt x="12" y="2007"/>
                  </a:moveTo>
                  <a:lnTo>
                    <a:pt x="12" y="2007"/>
                  </a:lnTo>
                  <a:lnTo>
                    <a:pt x="12" y="2007"/>
                  </a:lnTo>
                  <a:moveTo>
                    <a:pt x="12" y="0"/>
                  </a:moveTo>
                  <a:lnTo>
                    <a:pt x="0" y="0"/>
                  </a:lnTo>
                  <a:lnTo>
                    <a:pt x="0" y="934"/>
                  </a:lnTo>
                  <a:lnTo>
                    <a:pt x="72" y="1004"/>
                  </a:lnTo>
                  <a:lnTo>
                    <a:pt x="0" y="1076"/>
                  </a:lnTo>
                  <a:lnTo>
                    <a:pt x="0" y="2007"/>
                  </a:lnTo>
                  <a:lnTo>
                    <a:pt x="12" y="2007"/>
                  </a:lnTo>
                  <a:lnTo>
                    <a:pt x="12" y="1169"/>
                  </a:lnTo>
                  <a:lnTo>
                    <a:pt x="6" y="1175"/>
                  </a:lnTo>
                  <a:lnTo>
                    <a:pt x="6" y="1080"/>
                  </a:lnTo>
                  <a:lnTo>
                    <a:pt x="82" y="1004"/>
                  </a:lnTo>
                  <a:lnTo>
                    <a:pt x="6" y="928"/>
                  </a:lnTo>
                  <a:lnTo>
                    <a:pt x="6" y="834"/>
                  </a:lnTo>
                  <a:lnTo>
                    <a:pt x="12" y="840"/>
                  </a:lnTo>
                  <a:lnTo>
                    <a:pt x="12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32">
              <a:extLst>
                <a:ext uri="{FF2B5EF4-FFF2-40B4-BE49-F238E27FC236}">
                  <a16:creationId xmlns="" xmlns:a16="http://schemas.microsoft.com/office/drawing/2014/main" id="{34F0D1E9-C557-4865-AEA5-D73CD2667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721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33">
              <a:extLst>
                <a:ext uri="{FF2B5EF4-FFF2-40B4-BE49-F238E27FC236}">
                  <a16:creationId xmlns="" xmlns:a16="http://schemas.microsoft.com/office/drawing/2014/main" id="{23771862-D07E-4BE3-A367-C43E00CF2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6200" y="3568700"/>
              <a:ext cx="130175" cy="541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4"/>
                </a:cxn>
                <a:cxn ang="0">
                  <a:pos x="76" y="170"/>
                </a:cxn>
                <a:cxn ang="0">
                  <a:pos x="0" y="246"/>
                </a:cxn>
                <a:cxn ang="0">
                  <a:pos x="0" y="341"/>
                </a:cxn>
                <a:cxn ang="0">
                  <a:pos x="6" y="335"/>
                </a:cxn>
                <a:cxn ang="0">
                  <a:pos x="6" y="246"/>
                </a:cxn>
                <a:cxn ang="0">
                  <a:pos x="82" y="170"/>
                </a:cxn>
                <a:cxn ang="0">
                  <a:pos x="6" y="94"/>
                </a:cxn>
                <a:cxn ang="0">
                  <a:pos x="6" y="6"/>
                </a:cxn>
                <a:cxn ang="0">
                  <a:pos x="0" y="0"/>
                </a:cxn>
              </a:cxnLst>
              <a:rect l="0" t="0" r="r" b="b"/>
              <a:pathLst>
                <a:path w="82" h="341">
                  <a:moveTo>
                    <a:pt x="0" y="0"/>
                  </a:moveTo>
                  <a:lnTo>
                    <a:pt x="0" y="94"/>
                  </a:lnTo>
                  <a:lnTo>
                    <a:pt x="76" y="170"/>
                  </a:lnTo>
                  <a:lnTo>
                    <a:pt x="0" y="246"/>
                  </a:lnTo>
                  <a:lnTo>
                    <a:pt x="0" y="341"/>
                  </a:lnTo>
                  <a:lnTo>
                    <a:pt x="6" y="335"/>
                  </a:lnTo>
                  <a:lnTo>
                    <a:pt x="6" y="246"/>
                  </a:lnTo>
                  <a:lnTo>
                    <a:pt x="82" y="170"/>
                  </a:lnTo>
                  <a:lnTo>
                    <a:pt x="6" y="94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04E9FF45-CC89-41E0-BDB1-915655075E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9238" y="2244724"/>
            <a:ext cx="2588671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CCA10580-4010-433D-87AF-76089F230C32}"/>
              </a:ext>
            </a:extLst>
          </p:cNvPr>
          <p:cNvSpPr txBox="1"/>
          <p:nvPr/>
        </p:nvSpPr>
        <p:spPr bwMode="auto">
          <a:xfrm>
            <a:off x="292881" y="1624964"/>
            <a:ext cx="21461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同意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《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数字证书申请及使用协议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》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6" name="文本框 65">
            <a:extLst>
              <a:ext uri="{FF2B5EF4-FFF2-40B4-BE49-F238E27FC236}">
                <a16:creationId xmlns="" xmlns:a16="http://schemas.microsoft.com/office/drawing/2014/main" id="{24E04C8B-ACEA-46DD-88AB-4713335658E4}"/>
              </a:ext>
            </a:extLst>
          </p:cNvPr>
          <p:cNvSpPr txBox="1"/>
          <p:nvPr/>
        </p:nvSpPr>
        <p:spPr bwMode="auto">
          <a:xfrm>
            <a:off x="3107576" y="1602525"/>
            <a:ext cx="21461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输入姓名、身份证号、手机号及验证码；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7" name="文本框 66">
            <a:extLst>
              <a:ext uri="{FF2B5EF4-FFF2-40B4-BE49-F238E27FC236}">
                <a16:creationId xmlns="" xmlns:a16="http://schemas.microsoft.com/office/drawing/2014/main" id="{423E58A5-D3E4-4922-B038-A436A849C493}"/>
              </a:ext>
            </a:extLst>
          </p:cNvPr>
          <p:cNvSpPr txBox="1"/>
          <p:nvPr/>
        </p:nvSpPr>
        <p:spPr bwMode="auto">
          <a:xfrm>
            <a:off x="5865226" y="1602524"/>
            <a:ext cx="21461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选择认证方式，腾讯云认证或支付宝认证；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Normal" pitchFamily="34" charset="-122"/>
              <a:ea typeface="思源黑体 CN Normal" pitchFamily="34" charset="-122"/>
            </a:endParaRPr>
          </a:p>
          <a:p>
            <a:pPr algn="l" eaLnBrk="1" hangingPunct="1"/>
            <a:endParaRPr lang="zh-CN" altLang="en-US" sz="16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68" name="文本框 67">
            <a:extLst>
              <a:ext uri="{FF2B5EF4-FFF2-40B4-BE49-F238E27FC236}">
                <a16:creationId xmlns="" xmlns:a16="http://schemas.microsoft.com/office/drawing/2014/main" id="{414E8313-230E-429C-B464-D57620807F3B}"/>
              </a:ext>
            </a:extLst>
          </p:cNvPr>
          <p:cNvSpPr txBox="1"/>
          <p:nvPr/>
        </p:nvSpPr>
        <p:spPr bwMode="auto">
          <a:xfrm>
            <a:off x="8808783" y="1602524"/>
            <a:ext cx="214613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录制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1~2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Normal" pitchFamily="34" charset="-122"/>
                <a:ea typeface="思源黑体 CN Normal" pitchFamily="34" charset="-122"/>
              </a:rPr>
              <a:t>秒眨眼视频（以腾讯云认证为例）；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809942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7BA2A35-02DB-4959-8214-606E1262C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个人待签用户</a:t>
            </a:r>
          </a:p>
        </p:txBody>
      </p:sp>
      <p:sp>
        <p:nvSpPr>
          <p:cNvPr id="10" name="文本框 4">
            <a:extLst>
              <a:ext uri="{FF2B5EF4-FFF2-40B4-BE49-F238E27FC236}">
                <a16:creationId xmlns="" xmlns:a16="http://schemas.microsoft.com/office/drawing/2014/main" id="{32C69ACB-0D04-4B8B-B86E-7A9AEF7A7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252969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6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、回到电脑端，点击“待我处理”按钮，找到需要处理的文件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sp>
        <p:nvSpPr>
          <p:cNvPr id="13" name="文本框 4">
            <a:extLst>
              <a:ext uri="{FF2B5EF4-FFF2-40B4-BE49-F238E27FC236}">
                <a16:creationId xmlns="" xmlns:a16="http://schemas.microsoft.com/office/drawing/2014/main" id="{0ED823EB-DA08-4B10-9446-F56BBCC4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039" y="1252969"/>
            <a:ext cx="5040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7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、需要处理的文件可能是直接签署的文件，也可能是需要先填写再签署的文件（此处以需要填写的文件为例）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BA54AF0C-1B66-4E25-892A-93051AAE0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089" y="2459574"/>
            <a:ext cx="5400000" cy="1719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6E08F565-1609-4E39-BC2C-689253E620D3}"/>
              </a:ext>
            </a:extLst>
          </p:cNvPr>
          <p:cNvGrpSpPr/>
          <p:nvPr/>
        </p:nvGrpSpPr>
        <p:grpSpPr>
          <a:xfrm>
            <a:off x="6457039" y="2459574"/>
            <a:ext cx="5476750" cy="2872516"/>
            <a:chOff x="6457039" y="2459574"/>
            <a:chExt cx="5476750" cy="2872516"/>
          </a:xfrm>
        </p:grpSpPr>
        <p:pic>
          <p:nvPicPr>
            <p:cNvPr id="36" name="图片 35">
              <a:extLst>
                <a:ext uri="{FF2B5EF4-FFF2-40B4-BE49-F238E27FC236}">
                  <a16:creationId xmlns="" xmlns:a16="http://schemas.microsoft.com/office/drawing/2014/main" id="{934C5603-AB30-4E80-985D-2A85D69E0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57039" y="2459574"/>
              <a:ext cx="5400000" cy="19027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8" name="图片 37">
              <a:extLst>
                <a:ext uri="{FF2B5EF4-FFF2-40B4-BE49-F238E27FC236}">
                  <a16:creationId xmlns="" xmlns:a16="http://schemas.microsoft.com/office/drawing/2014/main" id="{BBA11CE3-E4C4-490F-9C33-B27A43C41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00456" y="4179709"/>
              <a:ext cx="1733333" cy="11523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0779306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D7BA2A35-02DB-4959-8214-606E1262C7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个人待签用户</a:t>
            </a:r>
          </a:p>
        </p:txBody>
      </p:sp>
      <p:sp>
        <p:nvSpPr>
          <p:cNvPr id="10" name="文本框 4">
            <a:extLst>
              <a:ext uri="{FF2B5EF4-FFF2-40B4-BE49-F238E27FC236}">
                <a16:creationId xmlns="" xmlns:a16="http://schemas.microsoft.com/office/drawing/2014/main" id="{32C69ACB-0D04-4B8B-B86E-7A9AEF7A7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252969"/>
            <a:ext cx="50403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8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、填写合同内容（若为直接签署的文件，可忽略此步骤）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  <a:p>
            <a:pPr eaLnBrk="1" hangingPunct="1"/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Tips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：当存在签署方未填写合同时，该合同不能签署，所有签署方均填写完成后才能签署。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思源黑体 CN Regular" pitchFamily="34" charset="-122"/>
              <a:ea typeface="思源黑体 CN Regular" pitchFamily="34" charset="-122"/>
            </a:endParaRPr>
          </a:p>
        </p:txBody>
      </p:sp>
      <p:sp>
        <p:nvSpPr>
          <p:cNvPr id="13" name="文本框 4">
            <a:extLst>
              <a:ext uri="{FF2B5EF4-FFF2-40B4-BE49-F238E27FC236}">
                <a16:creationId xmlns="" xmlns:a16="http://schemas.microsoft.com/office/drawing/2014/main" id="{0ED823EB-DA08-4B10-9446-F56BBCC49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039" y="1252969"/>
            <a:ext cx="504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9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、签署合同，输入签署验证进行意愿确认即可完成合同签署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Regular" pitchFamily="34" charset="-122"/>
                <a:ea typeface="思源黑体 CN Regular" pitchFamily="34" charset="-122"/>
              </a:rPr>
              <a:t>;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2AD8D6D2-C185-4A0D-8A37-F8FB77859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209" y="2459573"/>
            <a:ext cx="5400000" cy="3602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C68916A2-F381-4804-83F3-2916D2DF1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5793" y="2459573"/>
            <a:ext cx="5400000" cy="2900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95D5DDA7-2671-41A9-8251-09ADBEF24B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32" y="3924585"/>
            <a:ext cx="1800000" cy="904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8947538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339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矩形 10"/>
          <p:cNvSpPr/>
          <p:nvPr/>
        </p:nvSpPr>
        <p:spPr>
          <a:xfrm flipH="1" flipV="1">
            <a:off x="0" y="0"/>
            <a:ext cx="12192000" cy="3398044"/>
          </a:xfrm>
          <a:prstGeom prst="rect">
            <a:avLst/>
          </a:prstGeom>
          <a:solidFill>
            <a:srgbClr val="0000C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3" name="矩形 2"/>
          <p:cNvSpPr/>
          <p:nvPr/>
        </p:nvSpPr>
        <p:spPr>
          <a:xfrm>
            <a:off x="1293813" y="2717800"/>
            <a:ext cx="1352550" cy="13525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noProof="1"/>
          </a:p>
        </p:txBody>
      </p:sp>
      <p:sp>
        <p:nvSpPr>
          <p:cNvPr id="10247" name="文本框 5"/>
          <p:cNvSpPr txBox="1">
            <a:spLocks noChangeArrowheads="1"/>
          </p:cNvSpPr>
          <p:nvPr/>
        </p:nvSpPr>
        <p:spPr bwMode="auto">
          <a:xfrm>
            <a:off x="1560513" y="2987675"/>
            <a:ext cx="1143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440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02</a:t>
            </a:r>
          </a:p>
        </p:txBody>
      </p:sp>
      <p:sp>
        <p:nvSpPr>
          <p:cNvPr id="10" name="文本框 6">
            <a:extLst>
              <a:ext uri="{FF2B5EF4-FFF2-40B4-BE49-F238E27FC236}">
                <a16:creationId xmlns="" xmlns:a16="http://schemas.microsoft.com/office/drawing/2014/main" id="{4F253972-8A6F-4930-95D8-348E9DDC3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0330" y="4064221"/>
            <a:ext cx="52113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zh-CN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PC</a:t>
            </a:r>
            <a:r>
              <a:rPr lang="zh-CN" altLang="en-US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端</a:t>
            </a:r>
            <a:r>
              <a:rPr lang="en-US" altLang="zh-CN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-</a:t>
            </a:r>
            <a:r>
              <a:rPr lang="zh-CN" altLang="en-US" sz="3200" dirty="0"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企业待签用户</a:t>
            </a:r>
          </a:p>
        </p:txBody>
      </p:sp>
      <p:sp>
        <p:nvSpPr>
          <p:cNvPr id="12" name="文本框 8">
            <a:extLst>
              <a:ext uri="{FF2B5EF4-FFF2-40B4-BE49-F238E27FC236}">
                <a16:creationId xmlns="" xmlns:a16="http://schemas.microsoft.com/office/drawing/2014/main" id="{320A5843-2C3D-46B0-B574-1EA8534BD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6084" y="4918589"/>
            <a:ext cx="44644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000" dirty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签合同，就上法大大</a:t>
            </a:r>
            <a:endParaRPr lang="zh-CN" altLang="zh-CN" sz="2000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3" name="Picture 2" descr="C:\Users\user\Desktop\法大大logo2).png">
            <a:extLst>
              <a:ext uri="{FF2B5EF4-FFF2-40B4-BE49-F238E27FC236}">
                <a16:creationId xmlns="" xmlns:a16="http://schemas.microsoft.com/office/drawing/2014/main" id="{B12363B5-7378-4F80-B317-5DE51D9E9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39087" y="238124"/>
            <a:ext cx="721613" cy="359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052182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文本框 10"/>
          <p:cNvSpPr txBox="1">
            <a:spLocks noChangeArrowheads="1"/>
          </p:cNvSpPr>
          <p:nvPr/>
        </p:nvSpPr>
        <p:spPr bwMode="auto">
          <a:xfrm>
            <a:off x="10668000" y="6381750"/>
            <a:ext cx="14287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zh-CN" sz="110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rPr>
              <a:t>www.fadada.com</a:t>
            </a:r>
            <a:endParaRPr lang="zh-CN" altLang="zh-CN" sz="1100">
              <a:solidFill>
                <a:srgbClr val="FFAA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0" y="0"/>
            <a:ext cx="142875" cy="142875"/>
          </a:xfrm>
          <a:prstGeom prst="rect">
            <a:avLst/>
          </a:prstGeom>
          <a:solidFill>
            <a:srgbClr val="FFA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sp>
        <p:nvSpPr>
          <p:cNvPr id="20" name="矩形 19"/>
          <p:cNvSpPr/>
          <p:nvPr/>
        </p:nvSpPr>
        <p:spPr>
          <a:xfrm flipV="1">
            <a:off x="0" y="142875"/>
            <a:ext cx="142875" cy="714375"/>
          </a:xfrm>
          <a:prstGeom prst="rect">
            <a:avLst/>
          </a:prstGeom>
          <a:solidFill>
            <a:srgbClr val="0000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 noProof="1"/>
          </a:p>
        </p:txBody>
      </p:sp>
      <p:pic>
        <p:nvPicPr>
          <p:cNvPr id="13" name="Picture 38" descr="C:\Users\user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09075" y="223838"/>
            <a:ext cx="1144800" cy="383559"/>
          </a:xfrm>
          <a:prstGeom prst="rect">
            <a:avLst/>
          </a:prstGeom>
          <a:noFill/>
        </p:spPr>
      </p:pic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8CF9776E-B404-4BD4-8B22-BC4F928192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60" y="205334"/>
            <a:ext cx="5040312" cy="468858"/>
          </a:xfrm>
        </p:spPr>
        <p:txBody>
          <a:bodyPr/>
          <a:lstStyle/>
          <a:p>
            <a:r>
              <a:rPr lang="en-US" altLang="zh-CN" dirty="0"/>
              <a:t>PC</a:t>
            </a:r>
            <a:r>
              <a:rPr lang="zh-CN" altLang="en-US" dirty="0"/>
              <a:t>端</a:t>
            </a:r>
            <a:r>
              <a:rPr lang="en-US" altLang="zh-CN" dirty="0"/>
              <a:t>-</a:t>
            </a:r>
            <a:r>
              <a:rPr lang="zh-CN" altLang="en-US" dirty="0"/>
              <a:t>企业待签用户</a:t>
            </a:r>
          </a:p>
          <a:p>
            <a:endParaRPr lang="zh-CN" altLang="en-US" dirty="0"/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DBFB1432-F047-47CE-ADDD-7A60794F56A8}"/>
              </a:ext>
            </a:extLst>
          </p:cNvPr>
          <p:cNvGrpSpPr/>
          <p:nvPr/>
        </p:nvGrpSpPr>
        <p:grpSpPr>
          <a:xfrm>
            <a:off x="727264" y="1070196"/>
            <a:ext cx="5544616" cy="1466355"/>
            <a:chOff x="727264" y="1070196"/>
            <a:chExt cx="5544616" cy="1466355"/>
          </a:xfrm>
        </p:grpSpPr>
        <p:sp>
          <p:nvSpPr>
            <p:cNvPr id="12" name="文本框 4">
              <a:extLst>
                <a:ext uri="{FF2B5EF4-FFF2-40B4-BE49-F238E27FC236}">
                  <a16:creationId xmlns="" xmlns:a16="http://schemas.microsoft.com/office/drawing/2014/main" id="{37D3A3FE-ED93-4A67-834B-A62252440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264" y="1070196"/>
              <a:ext cx="55446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</a:rPr>
                <a:t>1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</a:rPr>
                <a:t>、浏览器中输入法大大官网</a:t>
              </a: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  <a:hlinkClick r:id="rId3"/>
                </a:rPr>
                <a:t>www.fadada.com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</a:rPr>
                <a:t>搜索；</a:t>
              </a:r>
            </a:p>
          </p:txBody>
        </p:sp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FF9CFF0D-A344-4BD0-B459-28BA430EC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1880" y="1719446"/>
              <a:ext cx="5400000" cy="8171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109FAA08-5C74-4FB7-8601-6471DA3BF77C}"/>
              </a:ext>
            </a:extLst>
          </p:cNvPr>
          <p:cNvGrpSpPr/>
          <p:nvPr/>
        </p:nvGrpSpPr>
        <p:grpSpPr>
          <a:xfrm>
            <a:off x="727264" y="3059668"/>
            <a:ext cx="5544616" cy="3322082"/>
            <a:chOff x="727264" y="3059668"/>
            <a:chExt cx="5544616" cy="3322082"/>
          </a:xfrm>
        </p:grpSpPr>
        <p:sp>
          <p:nvSpPr>
            <p:cNvPr id="17" name="文本框 4">
              <a:extLst>
                <a:ext uri="{FF2B5EF4-FFF2-40B4-BE49-F238E27FC236}">
                  <a16:creationId xmlns="" xmlns:a16="http://schemas.microsoft.com/office/drawing/2014/main" id="{08281FDB-254E-4A04-B528-DC67B0982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264" y="3059668"/>
              <a:ext cx="55446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</a:rPr>
                <a:t>2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Regular" pitchFamily="34" charset="-122"/>
                  <a:ea typeface="思源黑体 CN Regular" pitchFamily="34" charset="-122"/>
                </a:rPr>
                <a:t>、在法大大官网首页，点击“注册”按钮；</a:t>
              </a:r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68949638-25A4-4B5C-9525-332B789324C9}"/>
                </a:ext>
              </a:extLst>
            </p:cNvPr>
            <p:cNvGrpSpPr/>
            <p:nvPr/>
          </p:nvGrpSpPr>
          <p:grpSpPr>
            <a:xfrm>
              <a:off x="871880" y="3705896"/>
              <a:ext cx="5400000" cy="2675854"/>
              <a:chOff x="871880" y="3705896"/>
              <a:chExt cx="5400000" cy="2675854"/>
            </a:xfrm>
          </p:grpSpPr>
          <p:pic>
            <p:nvPicPr>
              <p:cNvPr id="8" name="图片 7">
                <a:extLst>
                  <a:ext uri="{FF2B5EF4-FFF2-40B4-BE49-F238E27FC236}">
                    <a16:creationId xmlns="" xmlns:a16="http://schemas.microsoft.com/office/drawing/2014/main" id="{CE41B438-8DD6-4053-A20C-06FF4D6195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1880" y="3705896"/>
                <a:ext cx="5400000" cy="267585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0" name="图片 9">
                <a:extLst>
                  <a:ext uri="{FF2B5EF4-FFF2-40B4-BE49-F238E27FC236}">
                    <a16:creationId xmlns="" xmlns:a16="http://schemas.microsoft.com/office/drawing/2014/main" id="{08A85186-A020-4A93-9E08-3089ADAF3B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3416" y="3861048"/>
                <a:ext cx="2700000" cy="972580"/>
              </a:xfrm>
              <a:prstGeom prst="rect">
                <a:avLst/>
              </a:prstGeom>
            </p:spPr>
          </p:pic>
        </p:grp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31AD74E3-360E-4D46-8F71-70B4C80BCD15}"/>
              </a:ext>
            </a:extLst>
          </p:cNvPr>
          <p:cNvGrpSpPr/>
          <p:nvPr/>
        </p:nvGrpSpPr>
        <p:grpSpPr>
          <a:xfrm>
            <a:off x="6881818" y="0"/>
            <a:ext cx="5310182" cy="6858000"/>
            <a:chOff x="6881818" y="0"/>
            <a:chExt cx="5310182" cy="6858000"/>
          </a:xfrm>
        </p:grpSpPr>
        <p:pic>
          <p:nvPicPr>
            <p:cNvPr id="21" name="Picture 8">
              <a:extLst>
                <a:ext uri="{FF2B5EF4-FFF2-40B4-BE49-F238E27FC236}">
                  <a16:creationId xmlns="" xmlns:a16="http://schemas.microsoft.com/office/drawing/2014/main" id="{50939B8F-C6A5-42EC-BC64-DA34655C8E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543925" y="0"/>
              <a:ext cx="3643313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矩形 22">
              <a:extLst>
                <a:ext uri="{FF2B5EF4-FFF2-40B4-BE49-F238E27FC236}">
                  <a16:creationId xmlns="" xmlns:a16="http://schemas.microsoft.com/office/drawing/2014/main" id="{9FCE126A-5265-4588-BD36-C03FEE0BAD87}"/>
                </a:ext>
              </a:extLst>
            </p:cNvPr>
            <p:cNvSpPr/>
            <p:nvPr/>
          </p:nvSpPr>
          <p:spPr>
            <a:xfrm>
              <a:off x="8543925" y="0"/>
              <a:ext cx="3648075" cy="6858000"/>
            </a:xfrm>
            <a:prstGeom prst="rect">
              <a:avLst/>
            </a:prstGeom>
            <a:solidFill>
              <a:srgbClr val="0000C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文本框 10">
              <a:extLst>
                <a:ext uri="{FF2B5EF4-FFF2-40B4-BE49-F238E27FC236}">
                  <a16:creationId xmlns="" xmlns:a16="http://schemas.microsoft.com/office/drawing/2014/main" id="{B713E15D-90C5-4EFA-B1F9-BCD49B1EE0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8000" y="6381750"/>
              <a:ext cx="1428750" cy="261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altLang="zh-CN" sz="1100">
                  <a:solidFill>
                    <a:srgbClr val="FFAA00"/>
                  </a:solidFill>
                  <a:latin typeface="微软雅黑" pitchFamily="34" charset="-122"/>
                  <a:ea typeface="微软雅黑" pitchFamily="34" charset="-122"/>
                </a:rPr>
                <a:t>www.fadada.com</a:t>
              </a:r>
              <a:endParaRPr lang="zh-CN" altLang="zh-CN" sz="1100">
                <a:solidFill>
                  <a:srgbClr val="FFAA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pic>
          <p:nvPicPr>
            <p:cNvPr id="25" name="Picture 2" descr="C:\Users\user\Desktop\法大大logo2).png">
              <a:extLst>
                <a:ext uri="{FF2B5EF4-FFF2-40B4-BE49-F238E27FC236}">
                  <a16:creationId xmlns="" xmlns:a16="http://schemas.microsoft.com/office/drawing/2014/main" id="{7E599909-897B-4865-9522-D4DAFDAABC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1239087" y="238124"/>
              <a:ext cx="721613" cy="359570"/>
            </a:xfrm>
            <a:prstGeom prst="rect">
              <a:avLst/>
            </a:prstGeom>
            <a:noFill/>
          </p:spPr>
        </p:pic>
        <p:pic>
          <p:nvPicPr>
            <p:cNvPr id="26" name="Picture 3" descr="C:\Users\user\Desktop\app.png">
              <a:extLst>
                <a:ext uri="{FF2B5EF4-FFF2-40B4-BE49-F238E27FC236}">
                  <a16:creationId xmlns="" xmlns:a16="http://schemas.microsoft.com/office/drawing/2014/main" id="{EB2FD0F9-FFF3-445E-8D52-683AF3A775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881818" y="951071"/>
              <a:ext cx="3277709" cy="495585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4813734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默认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00C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 w="9525">
          <a:noFill/>
          <a:miter lim="800000"/>
          <a:headEnd/>
          <a:tailEnd/>
        </a:ln>
      </a:spPr>
      <a:bodyPr wrap="square" rtlCol="0">
        <a:spAutoFit/>
      </a:bodyPr>
      <a:lstStyle>
        <a:defPPr algn="l" eaLnBrk="1" hangingPunct="1">
          <a:defRPr sz="1600" dirty="0" smtClean="0"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6575</TotalTime>
  <Words>805</Words>
  <Application>Microsoft Office PowerPoint</Application>
  <PresentationFormat>宽屏</PresentationFormat>
  <Paragraphs>66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思源黑体 CN Bold</vt:lpstr>
      <vt:lpstr>思源黑体 CN Medium</vt:lpstr>
      <vt:lpstr>思源黑体 CN Normal</vt:lpstr>
      <vt:lpstr>思源黑体 CN Regular</vt:lpstr>
      <vt:lpstr>思源黑體 Bold</vt:lpstr>
      <vt:lpstr>宋体</vt:lpstr>
      <vt:lpstr>微软雅黑</vt:lpstr>
      <vt:lpstr>Arial</vt:lpstr>
      <vt:lpstr>Calibri</vt:lpstr>
      <vt:lpstr>Wingdings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Susan</dc:creator>
  <cp:lastModifiedBy>孙永辉</cp:lastModifiedBy>
  <cp:revision>222</cp:revision>
  <dcterms:created xsi:type="dcterms:W3CDTF">2020-02-20T09:55:25Z</dcterms:created>
  <dcterms:modified xsi:type="dcterms:W3CDTF">2023-01-07T10:01:44Z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2052-11.1.0.9440</vt:lpwstr>
  </property>
</Properties>
</file>